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Roboto"/>
      <p:regular r:id="rId29"/>
      <p:bold r:id="rId30"/>
      <p:italic r:id="rId31"/>
      <p:boldItalic r:id="rId32"/>
    </p:embeddedFont>
    <p:embeddedFont>
      <p:font typeface="Montserrat"/>
      <p:regular r:id="rId33"/>
      <p:bold r:id="rId34"/>
      <p:italic r:id="rId35"/>
      <p:boldItalic r:id="rId36"/>
    </p:embeddedFont>
    <p:embeddedFont>
      <p:font typeface="Old Standard TT"/>
      <p:regular r:id="rId37"/>
      <p:bold r:id="rId38"/>
      <p: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0" roundtripDataSignature="AMtx7miadHcSYLhICqdKuhFykJxzK1u9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7.xml"/><Relationship Id="rId33" Type="http://schemas.openxmlformats.org/officeDocument/2006/relationships/font" Target="fonts/Montserrat-regular.fntdata"/><Relationship Id="rId10" Type="http://schemas.openxmlformats.org/officeDocument/2006/relationships/slide" Target="slides/slide6.xml"/><Relationship Id="rId32" Type="http://schemas.openxmlformats.org/officeDocument/2006/relationships/font" Target="fonts/Roboto-boldItalic.fntdata"/><Relationship Id="rId13" Type="http://schemas.openxmlformats.org/officeDocument/2006/relationships/slide" Target="slides/slide9.xml"/><Relationship Id="rId35" Type="http://schemas.openxmlformats.org/officeDocument/2006/relationships/font" Target="fonts/Montserrat-italic.fntdata"/><Relationship Id="rId12" Type="http://schemas.openxmlformats.org/officeDocument/2006/relationships/slide" Target="slides/slide8.xml"/><Relationship Id="rId34" Type="http://schemas.openxmlformats.org/officeDocument/2006/relationships/font" Target="fonts/Montserrat-bold.fntdata"/><Relationship Id="rId15" Type="http://schemas.openxmlformats.org/officeDocument/2006/relationships/slide" Target="slides/slide11.xml"/><Relationship Id="rId37" Type="http://schemas.openxmlformats.org/officeDocument/2006/relationships/font" Target="fonts/OldStandardTT-regular.fntdata"/><Relationship Id="rId14" Type="http://schemas.openxmlformats.org/officeDocument/2006/relationships/slide" Target="slides/slide10.xml"/><Relationship Id="rId36" Type="http://schemas.openxmlformats.org/officeDocument/2006/relationships/font" Target="fonts/Montserrat-boldItalic.fntdata"/><Relationship Id="rId17" Type="http://schemas.openxmlformats.org/officeDocument/2006/relationships/slide" Target="slides/slide13.xml"/><Relationship Id="rId39" Type="http://schemas.openxmlformats.org/officeDocument/2006/relationships/font" Target="fonts/OldStandardTT-italic.fntdata"/><Relationship Id="rId16" Type="http://schemas.openxmlformats.org/officeDocument/2006/relationships/slide" Target="slides/slide12.xml"/><Relationship Id="rId38" Type="http://schemas.openxmlformats.org/officeDocument/2006/relationships/font" Target="fonts/OldStandardTT-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 name="Google Shape;58;p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p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5b6c2808d5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15b6c2808d5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p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5b6c2808d5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15b6c2808d5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5b6c2808d5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15b6c2808d5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5b6c2808d5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15b6c2808d5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5b6c2808d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15b6c2808d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 name="Google Shape;197;p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5b6c2808d5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15b6c2808d5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 name="Google Shape;211;p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 name="Google Shape;66;p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5b6c2808d5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15b6c2808d5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 name="Google Shape;222;p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 name="Google Shape;240;p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 name="Google Shape;91;p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 name="Google Shape;10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 name="Google Shape;110;p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 name="Google Shape;120;p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p2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 name="Google Shape;135;p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9" name="Shape 9"/>
        <p:cNvGrpSpPr/>
        <p:nvPr/>
      </p:nvGrpSpPr>
      <p:grpSpPr>
        <a:xfrm>
          <a:off x="0" y="0"/>
          <a:ext cx="0" cy="0"/>
          <a:chOff x="0" y="0"/>
          <a:chExt cx="0" cy="0"/>
        </a:xfrm>
      </p:grpSpPr>
      <p:sp>
        <p:nvSpPr>
          <p:cNvPr id="10" name="Google Shape;10;g15b6c2808d5_0_54"/>
          <p:cNvSpPr txBox="1"/>
          <p:nvPr>
            <p:ph type="title"/>
          </p:nvPr>
        </p:nvSpPr>
        <p:spPr>
          <a:xfrm>
            <a:off x="311785" y="445135"/>
            <a:ext cx="8520300" cy="57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b="0" i="0" sz="3600">
                <a:solidFill>
                  <a:srgbClr val="FFFAEF"/>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g15b6c2808d5_0_54"/>
          <p:cNvSpPr txBox="1"/>
          <p:nvPr>
            <p:ph idx="1" type="body"/>
          </p:nvPr>
        </p:nvSpPr>
        <p:spPr>
          <a:xfrm>
            <a:off x="311785" y="1152525"/>
            <a:ext cx="8520300" cy="34164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b="0" i="0" sz="4800">
                <a:solidFill>
                  <a:schemeClr val="dk1"/>
                </a:solidFill>
                <a:latin typeface="Old Standard TT"/>
                <a:ea typeface="Old Standard TT"/>
                <a:cs typeface="Old Standard TT"/>
                <a:sym typeface="Old Standard TT"/>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g15b6c2808d5_0_54"/>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DA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g15b6c2808d5_0_54"/>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DA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g15b6c2808d5_0_54"/>
          <p:cNvSpPr txBox="1"/>
          <p:nvPr>
            <p:ph idx="12" type="sldNum"/>
          </p:nvPr>
        </p:nvSpPr>
        <p:spPr>
          <a:xfrm>
            <a:off x="8472170" y="4663440"/>
            <a:ext cx="549300" cy="393000"/>
          </a:xfrm>
          <a:prstGeom prst="rect">
            <a:avLst/>
          </a:prstGeom>
          <a:noFill/>
          <a:ln>
            <a:noFill/>
          </a:ln>
        </p:spPr>
        <p:txBody>
          <a:bodyPr anchorCtr="0" anchor="ctr" bIns="0" lIns="0" spcFirstLastPara="1" rIns="0" wrap="square" tIns="0">
            <a:noAutofit/>
          </a:bodyPr>
          <a:lstStyle>
            <a:lvl1pPr indent="0" lvl="0"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3810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g15b6c2808d5_0_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g15b6c2808d5_0_3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6" name="Google Shape;46;g15b6c2808d5_0_3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7" name="Google Shape;47;g15b6c2808d5_0_3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8" name="Google Shape;48;g15b6c2808d5_0_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g15b6c2808d5_0_4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1" name="Google Shape;51;g15b6c2808d5_0_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g15b6c2808d5_0_4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4" name="Google Shape;54;g15b6c2808d5_0_4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5" name="Google Shape;55;g15b6c2808d5_0_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g15b6c2808d5_0_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g15b6c2808d5_0_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 name="Google Shape;18;g15b6c2808d5_0_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g15b6c2808d5_0_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1" name="Google Shape;21;g15b6c2808d5_0_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 name="Google Shape;22;g15b6c2808d5_0_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g15b6c2808d5_0_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g15b6c2808d5_0_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7" name="Google Shape;27;g15b6c2808d5_0_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g15b6c2808d5_0_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g15b6c2808d5_0_2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g15b6c2808d5_0_2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g15b6c2808d5_0_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g15b6c2808d5_0_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 name="Google Shape;35;g15b6c2808d5_0_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g15b6c2808d5_0_3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8" name="Google Shape;38;g15b6c2808d5_0_3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9" name="Google Shape;39;g15b6c2808d5_0_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g15b6c2808d5_0_3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2" name="Google Shape;42;g15b6c2808d5_0_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15b6c2808d5_0_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g15b6c2808d5_0_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g15b6c2808d5_0_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59" name="Shape 59"/>
        <p:cNvGrpSpPr/>
        <p:nvPr/>
      </p:nvGrpSpPr>
      <p:grpSpPr>
        <a:xfrm>
          <a:off x="0" y="0"/>
          <a:ext cx="0" cy="0"/>
          <a:chOff x="0" y="0"/>
          <a:chExt cx="0" cy="0"/>
        </a:xfrm>
      </p:grpSpPr>
      <p:sp>
        <p:nvSpPr>
          <p:cNvPr id="60" name="Google Shape;60;p268"/>
          <p:cNvSpPr/>
          <p:nvPr/>
        </p:nvSpPr>
        <p:spPr>
          <a:xfrm>
            <a:off x="70350" y="71125"/>
            <a:ext cx="9006840" cy="5143500"/>
          </a:xfrm>
          <a:custGeom>
            <a:rect b="b" l="l" r="r" t="t"/>
            <a:pathLst>
              <a:path extrusionOk="0" h="5143500" w="9144000">
                <a:moveTo>
                  <a:pt x="9144000" y="0"/>
                </a:moveTo>
                <a:lnTo>
                  <a:pt x="0" y="0"/>
                </a:lnTo>
                <a:lnTo>
                  <a:pt x="0" y="5143500"/>
                </a:lnTo>
                <a:lnTo>
                  <a:pt x="9144000" y="5143500"/>
                </a:lnTo>
                <a:lnTo>
                  <a:pt x="9144000" y="0"/>
                </a:lnTo>
                <a:close/>
              </a:path>
            </a:pathLst>
          </a:cu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68"/>
          <p:cNvSpPr txBox="1"/>
          <p:nvPr>
            <p:ph idx="1" type="body"/>
          </p:nvPr>
        </p:nvSpPr>
        <p:spPr>
          <a:xfrm>
            <a:off x="265688" y="1198875"/>
            <a:ext cx="8564700" cy="155220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Clr>
                <a:srgbClr val="CC0000"/>
              </a:buClr>
              <a:buSzPts val="4200"/>
              <a:buFont typeface="Montserrat"/>
              <a:buNone/>
            </a:pPr>
            <a:r>
              <a:rPr b="1" lang="en-US" sz="6000">
                <a:latin typeface="Montserrat"/>
                <a:ea typeface="Montserrat"/>
                <a:cs typeface="Montserrat"/>
                <a:sym typeface="Montserrat"/>
              </a:rPr>
              <a:t>Capstone Project</a:t>
            </a:r>
            <a:endParaRPr/>
          </a:p>
          <a:p>
            <a:pPr indent="-342900" lvl="0" marL="457200" rtl="0" algn="just">
              <a:lnSpc>
                <a:spcPct val="115000"/>
              </a:lnSpc>
              <a:spcBef>
                <a:spcPts val="0"/>
              </a:spcBef>
              <a:spcAft>
                <a:spcPts val="0"/>
              </a:spcAft>
              <a:buSzPts val="1800"/>
              <a:buChar char="●"/>
            </a:pPr>
            <a:r>
              <a:rPr b="1" i="0" lang="en-US" sz="4000">
                <a:solidFill>
                  <a:srgbClr val="004B53"/>
                </a:solidFill>
                <a:latin typeface="Arial"/>
                <a:ea typeface="Arial"/>
                <a:cs typeface="Arial"/>
                <a:sym typeface="Arial"/>
              </a:rPr>
              <a:t>Play Store App Review Analysis</a:t>
            </a:r>
            <a:endParaRPr/>
          </a:p>
        </p:txBody>
      </p:sp>
      <p:pic>
        <p:nvPicPr>
          <p:cNvPr id="62" name="Google Shape;62;p268"/>
          <p:cNvPicPr preferRelativeResize="0"/>
          <p:nvPr/>
        </p:nvPicPr>
        <p:blipFill rotWithShape="1">
          <a:blip r:embed="rId3">
            <a:alphaModFix/>
          </a:blip>
          <a:srcRect b="0" l="0" r="0" t="0"/>
          <a:stretch/>
        </p:blipFill>
        <p:spPr>
          <a:xfrm>
            <a:off x="3574900" y="161125"/>
            <a:ext cx="1516076" cy="1275350"/>
          </a:xfrm>
          <a:prstGeom prst="rect">
            <a:avLst/>
          </a:prstGeom>
          <a:noFill/>
          <a:ln cap="flat" cmpd="sng" w="9525">
            <a:solidFill>
              <a:schemeClr val="lt2"/>
            </a:solidFill>
            <a:prstDash val="solid"/>
            <a:round/>
            <a:headEnd len="sm" w="sm" type="none"/>
            <a:tailEnd len="sm" w="sm" type="none"/>
          </a:ln>
        </p:spPr>
      </p:pic>
      <p:sp>
        <p:nvSpPr>
          <p:cNvPr id="63" name="Google Shape;63;p268"/>
          <p:cNvSpPr txBox="1"/>
          <p:nvPr/>
        </p:nvSpPr>
        <p:spPr>
          <a:xfrm>
            <a:off x="2735457" y="2986574"/>
            <a:ext cx="3625200" cy="1908600"/>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124F5B"/>
                </a:solidFill>
                <a:latin typeface="Verdana"/>
                <a:ea typeface="Verdana"/>
                <a:cs typeface="Verdana"/>
                <a:sym typeface="Verdana"/>
              </a:rPr>
              <a:t>By</a:t>
            </a:r>
            <a:endParaRPr b="1" i="0" sz="1800" u="none" cap="none" strike="noStrike">
              <a:solidFill>
                <a:srgbClr val="124F5B"/>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rgbClr val="FF0000"/>
                </a:solidFill>
                <a:latin typeface="Verdana"/>
                <a:ea typeface="Verdana"/>
                <a:cs typeface="Verdana"/>
                <a:sym typeface="Verdana"/>
              </a:rPr>
              <a:t>Adil Imam </a:t>
            </a:r>
            <a:endParaRPr b="1" i="0" sz="1800" u="none" cap="none" strike="noStrike">
              <a:solidFill>
                <a:srgbClr val="124F5B"/>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Verdana"/>
                <a:ea typeface="Verdana"/>
                <a:cs typeface="Verdana"/>
                <a:sym typeface="Verdana"/>
              </a:rPr>
              <a:t>Asadullakhan Pathan</a:t>
            </a:r>
            <a:endParaRPr b="1" i="0" sz="1800" u="none" cap="none" strike="noStrike">
              <a:solidFill>
                <a:srgbClr val="FF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Verdana"/>
                <a:ea typeface="Verdana"/>
                <a:cs typeface="Verdana"/>
                <a:sym typeface="Verdana"/>
              </a:rPr>
              <a:t>Md Sazil Sharif</a:t>
            </a:r>
            <a:endParaRPr b="1" i="0" sz="1800" u="none" cap="none" strike="noStrike">
              <a:solidFill>
                <a:srgbClr val="FF0000"/>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SzPts val="1800"/>
              <a:buFont typeface="Arial"/>
              <a:buNone/>
            </a:pPr>
            <a:r>
              <a:rPr b="1" i="0" lang="en-US" sz="1900" u="none" cap="none" strike="noStrike">
                <a:solidFill>
                  <a:srgbClr val="FF0000"/>
                </a:solidFill>
                <a:latin typeface="Verdana"/>
                <a:ea typeface="Verdana"/>
                <a:cs typeface="Verdana"/>
                <a:sym typeface="Verdana"/>
              </a:rPr>
              <a:t>sushil kumar singh</a:t>
            </a:r>
            <a:endParaRPr b="1" i="0" sz="1800" u="none" cap="none" strike="noStrike">
              <a:solidFill>
                <a:srgbClr val="FF0000"/>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rgbClr val="FF0000"/>
                </a:solidFill>
                <a:latin typeface="Verdana"/>
                <a:ea typeface="Verdana"/>
                <a:cs typeface="Verdana"/>
                <a:sym typeface="Verdana"/>
              </a:rPr>
              <a:t>Madhulika Kumari</a:t>
            </a:r>
            <a:endParaRPr b="1" i="0" sz="1800" u="none" cap="none" strike="noStrike">
              <a:solidFill>
                <a:srgbClr val="FF0000"/>
              </a:solidFill>
              <a:latin typeface="Verdana"/>
              <a:ea typeface="Verdana"/>
              <a:cs typeface="Verdana"/>
              <a:sym typeface="Verdana"/>
            </a:endParaRPr>
          </a:p>
          <a:p>
            <a:pPr indent="0" lvl="0" marL="0" marR="0" rtl="0" algn="ctr">
              <a:lnSpc>
                <a:spcPct val="100000"/>
              </a:lnSpc>
              <a:spcBef>
                <a:spcPts val="20"/>
              </a:spcBef>
              <a:spcAft>
                <a:spcPts val="0"/>
              </a:spcAft>
              <a:buClr>
                <a:srgbClr val="000000"/>
              </a:buClr>
              <a:buSzPts val="1400"/>
              <a:buFont typeface="Arial"/>
              <a:buNone/>
            </a:pPr>
            <a:r>
              <a:rPr b="1" i="0" lang="en-US" sz="1400" u="none" cap="none" strike="noStrike">
                <a:solidFill>
                  <a:srgbClr val="124F5B"/>
                </a:solidFill>
                <a:latin typeface="Verdana"/>
                <a:ea typeface="Verdana"/>
                <a:cs typeface="Verdana"/>
                <a:sym typeface="Verdana"/>
              </a:rPr>
              <a:t>Data Science Trainee, AlmaBetter</a:t>
            </a:r>
            <a:endParaRPr b="0" i="0" sz="1400" u="none" cap="none" strike="noStrike">
              <a:solidFill>
                <a:srgbClr val="000000"/>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56" name="Shape 156"/>
        <p:cNvGrpSpPr/>
        <p:nvPr/>
      </p:nvGrpSpPr>
      <p:grpSpPr>
        <a:xfrm>
          <a:off x="0" y="0"/>
          <a:ext cx="0" cy="0"/>
          <a:chOff x="0" y="0"/>
          <a:chExt cx="0" cy="0"/>
        </a:xfrm>
      </p:grpSpPr>
      <p:sp>
        <p:nvSpPr>
          <p:cNvPr id="157" name="Google Shape;157;p276"/>
          <p:cNvSpPr txBox="1"/>
          <p:nvPr/>
        </p:nvSpPr>
        <p:spPr>
          <a:xfrm>
            <a:off x="883406" y="84889"/>
            <a:ext cx="5881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Percentage of Paid apps v/s Free apps</a:t>
            </a:r>
            <a:endParaRPr b="0" i="0" sz="2400" u="none" cap="none" strike="noStrike">
              <a:solidFill>
                <a:schemeClr val="dk1"/>
              </a:solidFill>
              <a:latin typeface="Arial"/>
              <a:ea typeface="Arial"/>
              <a:cs typeface="Arial"/>
              <a:sym typeface="Arial"/>
            </a:endParaRPr>
          </a:p>
        </p:txBody>
      </p:sp>
      <p:sp>
        <p:nvSpPr>
          <p:cNvPr id="158" name="Google Shape;158;p276"/>
          <p:cNvSpPr txBox="1"/>
          <p:nvPr/>
        </p:nvSpPr>
        <p:spPr>
          <a:xfrm>
            <a:off x="280977" y="734899"/>
            <a:ext cx="3087600" cy="1077300"/>
          </a:xfrm>
          <a:prstGeom prst="rect">
            <a:avLst/>
          </a:prstGeom>
          <a:noFill/>
          <a:ln>
            <a:noFill/>
          </a:ln>
        </p:spPr>
        <p:txBody>
          <a:bodyPr anchorCtr="0" anchor="t" bIns="45700" lIns="91425" spcFirstLastPara="1" rIns="91425" wrap="square" tIns="45700">
            <a:spAutoFit/>
          </a:bodyPr>
          <a:lstStyle/>
          <a:p>
            <a:pPr indent="0" lvl="0" marL="91440" marR="84455" rtl="0" algn="just">
              <a:lnSpc>
                <a:spcPct val="100000"/>
              </a:lnSpc>
              <a:spcBef>
                <a:spcPts val="0"/>
              </a:spcBef>
              <a:spcAft>
                <a:spcPts val="0"/>
              </a:spcAft>
              <a:buClr>
                <a:srgbClr val="000000"/>
              </a:buClr>
              <a:buSzPts val="1600"/>
              <a:buFont typeface="Arial"/>
              <a:buNone/>
            </a:pPr>
            <a:r>
              <a:rPr b="0" i="0" lang="en-US" sz="1600" u="none" cap="none" strike="noStrike">
                <a:solidFill>
                  <a:srgbClr val="124F5C"/>
                </a:solidFill>
                <a:latin typeface="Arial"/>
                <a:ea typeface="Arial"/>
                <a:cs typeface="Arial"/>
                <a:sym typeface="Arial"/>
              </a:rPr>
              <a:t>We Observed that </a:t>
            </a:r>
            <a:r>
              <a:rPr b="1" i="0" lang="en-US" sz="1600" u="none" cap="none" strike="noStrike">
                <a:solidFill>
                  <a:srgbClr val="124F5C"/>
                </a:solidFill>
                <a:latin typeface="Arial"/>
                <a:ea typeface="Arial"/>
                <a:cs typeface="Arial"/>
                <a:sym typeface="Arial"/>
              </a:rPr>
              <a:t>92.20% of Apps are  free </a:t>
            </a:r>
            <a:r>
              <a:rPr b="0" i="0" lang="en-US" sz="1600" u="none" cap="none" strike="noStrike">
                <a:solidFill>
                  <a:srgbClr val="124F5C"/>
                </a:solidFill>
                <a:latin typeface="Arial"/>
                <a:ea typeface="Arial"/>
                <a:cs typeface="Arial"/>
                <a:sym typeface="Arial"/>
              </a:rPr>
              <a:t>and only </a:t>
            </a:r>
            <a:r>
              <a:rPr b="1" i="0" lang="en-US" sz="1600" u="none" cap="none" strike="noStrike">
                <a:solidFill>
                  <a:srgbClr val="124F5C"/>
                </a:solidFill>
                <a:latin typeface="Arial"/>
                <a:ea typeface="Arial"/>
                <a:cs typeface="Arial"/>
                <a:sym typeface="Arial"/>
              </a:rPr>
              <a:t>7.80% of Apps are paid </a:t>
            </a:r>
            <a:r>
              <a:rPr b="0" i="0" lang="en-US" sz="1600" u="none" cap="none" strike="noStrike">
                <a:solidFill>
                  <a:srgbClr val="124F5C"/>
                </a:solidFill>
                <a:latin typeface="Arial"/>
                <a:ea typeface="Arial"/>
                <a:cs typeface="Arial"/>
                <a:sym typeface="Arial"/>
              </a:rPr>
              <a:t>in  Play store.</a:t>
            </a:r>
            <a:endParaRPr b="0" i="0" sz="1600" u="none" cap="none" strike="noStrike">
              <a:solidFill>
                <a:srgbClr val="000000"/>
              </a:solidFill>
              <a:latin typeface="Arial"/>
              <a:ea typeface="Arial"/>
              <a:cs typeface="Arial"/>
              <a:sym typeface="Arial"/>
            </a:endParaRPr>
          </a:p>
        </p:txBody>
      </p:sp>
      <p:sp>
        <p:nvSpPr>
          <p:cNvPr id="159" name="Google Shape;159;p276"/>
          <p:cNvSpPr/>
          <p:nvPr/>
        </p:nvSpPr>
        <p:spPr>
          <a:xfrm>
            <a:off x="280984" y="62514"/>
            <a:ext cx="513300" cy="506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76"/>
          <p:cNvPicPr preferRelativeResize="0"/>
          <p:nvPr/>
        </p:nvPicPr>
        <p:blipFill rotWithShape="1">
          <a:blip r:embed="rId4">
            <a:alphaModFix/>
          </a:blip>
          <a:srcRect b="0" l="0" r="0" t="0"/>
          <a:stretch/>
        </p:blipFill>
        <p:spPr>
          <a:xfrm>
            <a:off x="152400" y="2218525"/>
            <a:ext cx="4436126" cy="2772575"/>
          </a:xfrm>
          <a:prstGeom prst="rect">
            <a:avLst/>
          </a:prstGeom>
          <a:noFill/>
          <a:ln>
            <a:noFill/>
          </a:ln>
        </p:spPr>
      </p:pic>
      <p:pic>
        <p:nvPicPr>
          <p:cNvPr id="161" name="Google Shape;161;p276"/>
          <p:cNvPicPr preferRelativeResize="0"/>
          <p:nvPr/>
        </p:nvPicPr>
        <p:blipFill rotWithShape="1">
          <a:blip r:embed="rId5">
            <a:alphaModFix/>
          </a:blip>
          <a:srcRect b="0" l="0" r="0" t="0"/>
          <a:stretch/>
        </p:blipFill>
        <p:spPr>
          <a:xfrm>
            <a:off x="4740926" y="698989"/>
            <a:ext cx="4219053" cy="429211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65" name="Shape 165"/>
        <p:cNvGrpSpPr/>
        <p:nvPr/>
      </p:nvGrpSpPr>
      <p:grpSpPr>
        <a:xfrm>
          <a:off x="0" y="0"/>
          <a:ext cx="0" cy="0"/>
          <a:chOff x="0" y="0"/>
          <a:chExt cx="0" cy="0"/>
        </a:xfrm>
      </p:grpSpPr>
      <p:pic>
        <p:nvPicPr>
          <p:cNvPr id="166" name="Google Shape;166;g15b6c2808d5_0_6"/>
          <p:cNvPicPr preferRelativeResize="0"/>
          <p:nvPr/>
        </p:nvPicPr>
        <p:blipFill rotWithShape="1">
          <a:blip r:embed="rId3">
            <a:alphaModFix/>
          </a:blip>
          <a:srcRect b="0" l="0" r="0" t="0"/>
          <a:stretch/>
        </p:blipFill>
        <p:spPr>
          <a:xfrm>
            <a:off x="152400" y="152400"/>
            <a:ext cx="8709300" cy="4838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70" name="Shape 170"/>
        <p:cNvGrpSpPr/>
        <p:nvPr/>
      </p:nvGrpSpPr>
      <p:grpSpPr>
        <a:xfrm>
          <a:off x="0" y="0"/>
          <a:ext cx="0" cy="0"/>
          <a:chOff x="0" y="0"/>
          <a:chExt cx="0" cy="0"/>
        </a:xfrm>
      </p:grpSpPr>
      <p:sp>
        <p:nvSpPr>
          <p:cNvPr id="171" name="Google Shape;171;p283"/>
          <p:cNvSpPr txBox="1"/>
          <p:nvPr/>
        </p:nvSpPr>
        <p:spPr>
          <a:xfrm>
            <a:off x="53775" y="58000"/>
            <a:ext cx="90903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000" u="none" cap="none" strike="noStrike">
                <a:solidFill>
                  <a:schemeClr val="dk1"/>
                </a:solidFill>
                <a:latin typeface="Arial"/>
                <a:ea typeface="Arial"/>
                <a:cs typeface="Arial"/>
                <a:sym typeface="Arial"/>
              </a:rPr>
              <a:t>Percentage of apps belonging to each category in the playstore</a:t>
            </a:r>
            <a:endParaRPr b="0" i="0" sz="650" u="none" cap="none" strike="noStrike">
              <a:solidFill>
                <a:srgbClr val="008000"/>
              </a:solidFill>
              <a:highlight>
                <a:srgbClr val="FFFFF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72" name="Google Shape;172;p283"/>
          <p:cNvSpPr txBox="1"/>
          <p:nvPr/>
        </p:nvSpPr>
        <p:spPr>
          <a:xfrm>
            <a:off x="144379" y="892270"/>
            <a:ext cx="3494100" cy="555600"/>
          </a:xfrm>
          <a:prstGeom prst="rect">
            <a:avLst/>
          </a:prstGeom>
          <a:noFill/>
          <a:ln>
            <a:noFill/>
          </a:ln>
        </p:spPr>
        <p:txBody>
          <a:bodyPr anchorCtr="0" anchor="t" bIns="45700" lIns="91425" spcFirstLastPara="1" rIns="91425" wrap="square" tIns="45700">
            <a:spAutoFit/>
          </a:bodyPr>
          <a:lstStyle/>
          <a:p>
            <a:pPr indent="0" lvl="0" marL="0" marR="14604" rtl="0" algn="just">
              <a:lnSpc>
                <a:spcPct val="114999"/>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68300" lvl="0" marL="469265" marR="20320" rtl="0" algn="just">
              <a:lnSpc>
                <a:spcPct val="114999"/>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3" name="Google Shape;173;p283"/>
          <p:cNvPicPr preferRelativeResize="0"/>
          <p:nvPr/>
        </p:nvPicPr>
        <p:blipFill rotWithShape="1">
          <a:blip r:embed="rId3">
            <a:alphaModFix/>
          </a:blip>
          <a:srcRect b="0" l="0" r="0" t="0"/>
          <a:stretch/>
        </p:blipFill>
        <p:spPr>
          <a:xfrm>
            <a:off x="53775" y="449868"/>
            <a:ext cx="8758351" cy="460685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77" name="Shape 177"/>
        <p:cNvGrpSpPr/>
        <p:nvPr/>
      </p:nvGrpSpPr>
      <p:grpSpPr>
        <a:xfrm>
          <a:off x="0" y="0"/>
          <a:ext cx="0" cy="0"/>
          <a:chOff x="0" y="0"/>
          <a:chExt cx="0" cy="0"/>
        </a:xfrm>
      </p:grpSpPr>
      <p:pic>
        <p:nvPicPr>
          <p:cNvPr id="178" name="Google Shape;178;g15b6c2808d5_0_61"/>
          <p:cNvPicPr preferRelativeResize="0"/>
          <p:nvPr/>
        </p:nvPicPr>
        <p:blipFill rotWithShape="1">
          <a:blip r:embed="rId3">
            <a:alphaModFix/>
          </a:blip>
          <a:srcRect b="0" l="0" r="0" t="0"/>
          <a:stretch/>
        </p:blipFill>
        <p:spPr>
          <a:xfrm>
            <a:off x="780750" y="487025"/>
            <a:ext cx="7188574" cy="4656476"/>
          </a:xfrm>
          <a:prstGeom prst="rect">
            <a:avLst/>
          </a:prstGeom>
          <a:noFill/>
          <a:ln>
            <a:noFill/>
          </a:ln>
        </p:spPr>
      </p:pic>
      <p:sp>
        <p:nvSpPr>
          <p:cNvPr id="179" name="Google Shape;179;g15b6c2808d5_0_61"/>
          <p:cNvSpPr txBox="1"/>
          <p:nvPr/>
        </p:nvSpPr>
        <p:spPr>
          <a:xfrm>
            <a:off x="929550" y="99125"/>
            <a:ext cx="5973900" cy="387900"/>
          </a:xfrm>
          <a:prstGeom prst="rect">
            <a:avLst/>
          </a:prstGeom>
          <a:no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rgbClr val="000000"/>
              </a:buClr>
              <a:buSzPts val="1700"/>
              <a:buFont typeface="Arial"/>
              <a:buNone/>
            </a:pPr>
            <a:r>
              <a:rPr b="1" i="0" lang="en-US" sz="1700" u="none" cap="none" strike="noStrike">
                <a:solidFill>
                  <a:schemeClr val="accent2"/>
                </a:solidFill>
                <a:highlight>
                  <a:srgbClr val="FFFFFF"/>
                </a:highlight>
                <a:latin typeface="Roboto"/>
                <a:ea typeface="Roboto"/>
                <a:cs typeface="Roboto"/>
                <a:sym typeface="Roboto"/>
              </a:rPr>
              <a:t>category Apps which are having  most number of installs</a:t>
            </a:r>
            <a:endParaRPr b="0" i="0" sz="2050" u="none" cap="none" strike="noStrike">
              <a:solidFill>
                <a:srgbClr val="C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accent2"/>
              </a:solidFill>
              <a:highlight>
                <a:srgbClr val="FFFFFF"/>
              </a:highlight>
              <a:latin typeface="Impact"/>
              <a:ea typeface="Impact"/>
              <a:cs typeface="Impact"/>
              <a:sym typeface="Impact"/>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accent2"/>
              </a:solidFill>
              <a:highlight>
                <a:srgbClr val="FFFFFF"/>
              </a:highlight>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83" name="Shape 183"/>
        <p:cNvGrpSpPr/>
        <p:nvPr/>
      </p:nvGrpSpPr>
      <p:grpSpPr>
        <a:xfrm>
          <a:off x="0" y="0"/>
          <a:ext cx="0" cy="0"/>
          <a:chOff x="0" y="0"/>
          <a:chExt cx="0" cy="0"/>
        </a:xfrm>
      </p:grpSpPr>
      <p:pic>
        <p:nvPicPr>
          <p:cNvPr id="184" name="Google Shape;184;g15b6c2808d5_0_70"/>
          <p:cNvPicPr preferRelativeResize="0"/>
          <p:nvPr/>
        </p:nvPicPr>
        <p:blipFill rotWithShape="1">
          <a:blip r:embed="rId3">
            <a:alphaModFix/>
          </a:blip>
          <a:srcRect b="0" l="0" r="0" t="0"/>
          <a:stretch/>
        </p:blipFill>
        <p:spPr>
          <a:xfrm>
            <a:off x="152400" y="152400"/>
            <a:ext cx="8839200" cy="48795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88" name="Shape 188"/>
        <p:cNvGrpSpPr/>
        <p:nvPr/>
      </p:nvGrpSpPr>
      <p:grpSpPr>
        <a:xfrm>
          <a:off x="0" y="0"/>
          <a:ext cx="0" cy="0"/>
          <a:chOff x="0" y="0"/>
          <a:chExt cx="0" cy="0"/>
        </a:xfrm>
      </p:grpSpPr>
      <p:pic>
        <p:nvPicPr>
          <p:cNvPr id="189" name="Google Shape;189;g15b6c2808d5_0_75"/>
          <p:cNvPicPr preferRelativeResize="0"/>
          <p:nvPr/>
        </p:nvPicPr>
        <p:blipFill rotWithShape="1">
          <a:blip r:embed="rId3">
            <a:alphaModFix/>
          </a:blip>
          <a:srcRect b="0" l="0" r="0" t="0"/>
          <a:stretch/>
        </p:blipFill>
        <p:spPr>
          <a:xfrm>
            <a:off x="2546741" y="152400"/>
            <a:ext cx="4355318"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93" name="Shape 193"/>
        <p:cNvGrpSpPr/>
        <p:nvPr/>
      </p:nvGrpSpPr>
      <p:grpSpPr>
        <a:xfrm>
          <a:off x="0" y="0"/>
          <a:ext cx="0" cy="0"/>
          <a:chOff x="0" y="0"/>
          <a:chExt cx="0" cy="0"/>
        </a:xfrm>
      </p:grpSpPr>
      <p:pic>
        <p:nvPicPr>
          <p:cNvPr id="194" name="Google Shape;194;g15b6c2808d5_0_0"/>
          <p:cNvPicPr preferRelativeResize="0"/>
          <p:nvPr/>
        </p:nvPicPr>
        <p:blipFill rotWithShape="1">
          <a:blip r:embed="rId3">
            <a:alphaModFix/>
          </a:blip>
          <a:srcRect b="0" l="0" r="0" t="0"/>
          <a:stretch/>
        </p:blipFill>
        <p:spPr>
          <a:xfrm>
            <a:off x="0" y="152400"/>
            <a:ext cx="8527051" cy="49911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98" name="Shape 198"/>
        <p:cNvGrpSpPr/>
        <p:nvPr/>
      </p:nvGrpSpPr>
      <p:grpSpPr>
        <a:xfrm>
          <a:off x="0" y="0"/>
          <a:ext cx="0" cy="0"/>
          <a:chOff x="0" y="0"/>
          <a:chExt cx="0" cy="0"/>
        </a:xfrm>
      </p:grpSpPr>
      <p:sp>
        <p:nvSpPr>
          <p:cNvPr id="199" name="Google Shape;199;p281"/>
          <p:cNvSpPr txBox="1"/>
          <p:nvPr/>
        </p:nvSpPr>
        <p:spPr>
          <a:xfrm>
            <a:off x="152400" y="0"/>
            <a:ext cx="7416900" cy="104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Category in which the top 10 paid app belong </a:t>
            </a:r>
            <a:endParaRPr b="0" i="0" sz="1050" u="none" cap="none" strike="noStrike">
              <a:solidFill>
                <a:srgbClr val="A31515"/>
              </a:solidFill>
              <a:highlight>
                <a:srgbClr val="FFFFF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p:txBody>
      </p:sp>
      <p:sp>
        <p:nvSpPr>
          <p:cNvPr id="200" name="Google Shape;200;p281"/>
          <p:cNvSpPr/>
          <p:nvPr/>
        </p:nvSpPr>
        <p:spPr>
          <a:xfrm>
            <a:off x="8266048" y="86746"/>
            <a:ext cx="248700" cy="307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81"/>
          <p:cNvSpPr txBox="1"/>
          <p:nvPr/>
        </p:nvSpPr>
        <p:spPr>
          <a:xfrm>
            <a:off x="6822825" y="1065309"/>
            <a:ext cx="2027400" cy="307800"/>
          </a:xfrm>
          <a:prstGeom prst="rect">
            <a:avLst/>
          </a:prstGeom>
          <a:noFill/>
          <a:ln>
            <a:noFill/>
          </a:ln>
        </p:spPr>
        <p:txBody>
          <a:bodyPr anchorCtr="0" anchor="t" bIns="45700" lIns="91425" spcFirstLastPara="1" rIns="91425" wrap="square" tIns="45700">
            <a:spAutoFit/>
          </a:bodyPr>
          <a:lstStyle/>
          <a:p>
            <a:pPr indent="0" lvl="0" marL="12700" marR="508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erdana"/>
              <a:ea typeface="Verdana"/>
              <a:cs typeface="Verdana"/>
              <a:sym typeface="Verdana"/>
            </a:endParaRPr>
          </a:p>
        </p:txBody>
      </p:sp>
      <p:pic>
        <p:nvPicPr>
          <p:cNvPr id="202" name="Google Shape;202;p281"/>
          <p:cNvPicPr preferRelativeResize="0"/>
          <p:nvPr/>
        </p:nvPicPr>
        <p:blipFill rotWithShape="1">
          <a:blip r:embed="rId4">
            <a:alphaModFix/>
          </a:blip>
          <a:srcRect b="0" l="0" r="0" t="0"/>
          <a:stretch/>
        </p:blipFill>
        <p:spPr>
          <a:xfrm>
            <a:off x="152400" y="1525509"/>
            <a:ext cx="8391525" cy="3228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06" name="Shape 206"/>
        <p:cNvGrpSpPr/>
        <p:nvPr/>
      </p:nvGrpSpPr>
      <p:grpSpPr>
        <a:xfrm>
          <a:off x="0" y="0"/>
          <a:ext cx="0" cy="0"/>
          <a:chOff x="0" y="0"/>
          <a:chExt cx="0" cy="0"/>
        </a:xfrm>
      </p:grpSpPr>
      <p:pic>
        <p:nvPicPr>
          <p:cNvPr id="207" name="Google Shape;207;g15b6c2808d5_0_80"/>
          <p:cNvPicPr preferRelativeResize="0"/>
          <p:nvPr/>
        </p:nvPicPr>
        <p:blipFill rotWithShape="1">
          <a:blip r:embed="rId3">
            <a:alphaModFix/>
          </a:blip>
          <a:srcRect b="0" l="0" r="0" t="0"/>
          <a:stretch/>
        </p:blipFill>
        <p:spPr>
          <a:xfrm>
            <a:off x="152400" y="152400"/>
            <a:ext cx="6405361" cy="4838699"/>
          </a:xfrm>
          <a:prstGeom prst="rect">
            <a:avLst/>
          </a:prstGeom>
          <a:noFill/>
          <a:ln>
            <a:noFill/>
          </a:ln>
        </p:spPr>
      </p:pic>
      <p:sp>
        <p:nvSpPr>
          <p:cNvPr id="208" name="Google Shape;208;g15b6c2808d5_0_80"/>
          <p:cNvSpPr txBox="1"/>
          <p:nvPr/>
        </p:nvSpPr>
        <p:spPr>
          <a:xfrm>
            <a:off x="6370500" y="1735150"/>
            <a:ext cx="2615100" cy="2658300"/>
          </a:xfrm>
          <a:prstGeom prst="rect">
            <a:avLst/>
          </a:prstGeom>
          <a:noFill/>
          <a:ln>
            <a:noFill/>
          </a:ln>
        </p:spPr>
        <p:txBody>
          <a:bodyPr anchorCtr="0" anchor="t" bIns="91425" lIns="91425" spcFirstLastPara="1" rIns="91425" wrap="square" tIns="91425">
            <a:spAutoFit/>
          </a:bodyPr>
          <a:lstStyle/>
          <a:p>
            <a:pPr indent="0" lvl="0" marL="91440" marR="84455" rtl="0" algn="just">
              <a:lnSpc>
                <a:spcPct val="100000"/>
              </a:lnSpc>
              <a:spcBef>
                <a:spcPts val="0"/>
              </a:spcBef>
              <a:spcAft>
                <a:spcPts val="0"/>
              </a:spcAft>
              <a:buClr>
                <a:schemeClr val="dk1"/>
              </a:buClr>
              <a:buSzPts val="1600"/>
              <a:buFont typeface="Arial"/>
              <a:buNone/>
            </a:pPr>
            <a:r>
              <a:rPr b="0" i="0" lang="en-US" sz="1600" u="none" cap="none" strike="noStrike">
                <a:solidFill>
                  <a:srgbClr val="124F5C"/>
                </a:solidFill>
                <a:latin typeface="Arial"/>
                <a:ea typeface="Arial"/>
                <a:cs typeface="Arial"/>
                <a:sym typeface="Arial"/>
              </a:rPr>
              <a:t>The number of </a:t>
            </a:r>
            <a:r>
              <a:rPr b="1" i="0" lang="en-US" sz="1600" u="none" cap="none" strike="noStrike">
                <a:solidFill>
                  <a:srgbClr val="124F5C"/>
                </a:solidFill>
                <a:latin typeface="Arial"/>
                <a:ea typeface="Arial"/>
                <a:cs typeface="Arial"/>
                <a:sym typeface="Arial"/>
              </a:rPr>
              <a:t>Unique </a:t>
            </a:r>
            <a:r>
              <a:rPr b="0" i="0" lang="en-US" sz="1600" u="none" cap="none" strike="noStrike">
                <a:solidFill>
                  <a:srgbClr val="124F5C"/>
                </a:solidFill>
                <a:latin typeface="Arial"/>
                <a:ea typeface="Arial"/>
                <a:cs typeface="Arial"/>
                <a:sym typeface="Arial"/>
              </a:rPr>
              <a:t>Apps  from Play store and User  reviews merged dataset are  </a:t>
            </a:r>
            <a:r>
              <a:rPr b="1" i="0" lang="en-US" sz="1600" u="none" cap="none" strike="noStrike">
                <a:solidFill>
                  <a:srgbClr val="124F5C"/>
                </a:solidFill>
                <a:latin typeface="Arial"/>
                <a:ea typeface="Arial"/>
                <a:cs typeface="Arial"/>
                <a:sym typeface="Arial"/>
              </a:rPr>
              <a:t>816.</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20"/>
              </a:spcBef>
              <a:spcAft>
                <a:spcPts val="0"/>
              </a:spcAft>
              <a:buClr>
                <a:schemeClr val="dk1"/>
              </a:buClr>
              <a:buSzPts val="1650"/>
              <a:buFont typeface="Arial"/>
              <a:buNone/>
            </a:pPr>
            <a:r>
              <a:t/>
            </a:r>
            <a:endParaRPr b="0" i="0" sz="1650" u="none" cap="none" strike="noStrike">
              <a:solidFill>
                <a:schemeClr val="dk1"/>
              </a:solidFill>
              <a:latin typeface="Arial"/>
              <a:ea typeface="Arial"/>
              <a:cs typeface="Arial"/>
              <a:sym typeface="Arial"/>
            </a:endParaRPr>
          </a:p>
          <a:p>
            <a:pPr indent="0" lvl="0" marL="91440" marR="81280" rtl="0" algn="just">
              <a:lnSpc>
                <a:spcPct val="100000"/>
              </a:lnSpc>
              <a:spcBef>
                <a:spcPts val="5"/>
              </a:spcBef>
              <a:spcAft>
                <a:spcPts val="0"/>
              </a:spcAft>
              <a:buClr>
                <a:schemeClr val="dk1"/>
              </a:buClr>
              <a:buSzPts val="1600"/>
              <a:buFont typeface="Arial"/>
              <a:buNone/>
            </a:pPr>
            <a:r>
              <a:rPr b="0" i="0" lang="en-US" sz="1600" u="none" cap="none" strike="noStrike">
                <a:solidFill>
                  <a:srgbClr val="124F5C"/>
                </a:solidFill>
                <a:latin typeface="Arial"/>
                <a:ea typeface="Arial"/>
                <a:cs typeface="Arial"/>
                <a:sym typeface="Arial"/>
              </a:rPr>
              <a:t>From Sentiment column</a:t>
            </a:r>
            <a:r>
              <a:rPr b="1" i="0" lang="en-US" sz="1600" u="none" cap="none" strike="noStrike">
                <a:solidFill>
                  <a:srgbClr val="124F5C"/>
                </a:solidFill>
                <a:latin typeface="Arial"/>
                <a:ea typeface="Arial"/>
                <a:cs typeface="Arial"/>
                <a:sym typeface="Arial"/>
              </a:rPr>
              <a:t>, 64%  </a:t>
            </a:r>
            <a:r>
              <a:rPr b="0" i="0" lang="en-US" sz="1600" u="none" cap="none" strike="noStrike">
                <a:solidFill>
                  <a:srgbClr val="124F5C"/>
                </a:solidFill>
                <a:latin typeface="Arial"/>
                <a:ea typeface="Arial"/>
                <a:cs typeface="Arial"/>
                <a:sym typeface="Arial"/>
              </a:rPr>
              <a:t>are </a:t>
            </a:r>
            <a:r>
              <a:rPr b="1" i="0" lang="en-US" sz="1600" u="none" cap="none" strike="noStrike">
                <a:solidFill>
                  <a:srgbClr val="124F5C"/>
                </a:solidFill>
                <a:latin typeface="Arial"/>
                <a:ea typeface="Arial"/>
                <a:cs typeface="Arial"/>
                <a:sym typeface="Arial"/>
              </a:rPr>
              <a:t>Positive, 22% </a:t>
            </a:r>
            <a:r>
              <a:rPr b="0" i="0" lang="en-US" sz="1600" u="none" cap="none" strike="noStrike">
                <a:solidFill>
                  <a:srgbClr val="124F5C"/>
                </a:solidFill>
                <a:latin typeface="Arial"/>
                <a:ea typeface="Arial"/>
                <a:cs typeface="Arial"/>
                <a:sym typeface="Arial"/>
              </a:rPr>
              <a:t>are </a:t>
            </a:r>
            <a:r>
              <a:rPr b="1" i="0" lang="en-US" sz="1600" u="none" cap="none" strike="noStrike">
                <a:solidFill>
                  <a:srgbClr val="124F5C"/>
                </a:solidFill>
                <a:latin typeface="Arial"/>
                <a:ea typeface="Arial"/>
                <a:cs typeface="Arial"/>
                <a:sym typeface="Arial"/>
              </a:rPr>
              <a:t>Negative  </a:t>
            </a:r>
            <a:r>
              <a:rPr b="0" i="0" lang="en-US" sz="1600" u="none" cap="none" strike="noStrike">
                <a:solidFill>
                  <a:srgbClr val="124F5C"/>
                </a:solidFill>
                <a:latin typeface="Arial"/>
                <a:ea typeface="Arial"/>
                <a:cs typeface="Arial"/>
                <a:sym typeface="Arial"/>
              </a:rPr>
              <a:t>and </a:t>
            </a:r>
            <a:r>
              <a:rPr b="1" i="0" lang="en-US" sz="1600" u="none" cap="none" strike="noStrike">
                <a:solidFill>
                  <a:srgbClr val="124F5C"/>
                </a:solidFill>
                <a:latin typeface="Arial"/>
                <a:ea typeface="Arial"/>
                <a:cs typeface="Arial"/>
                <a:sym typeface="Arial"/>
              </a:rPr>
              <a:t>14% </a:t>
            </a:r>
            <a:r>
              <a:rPr b="0" i="0" lang="en-US" sz="1600" u="none" cap="none" strike="noStrike">
                <a:solidFill>
                  <a:srgbClr val="124F5C"/>
                </a:solidFill>
                <a:latin typeface="Arial"/>
                <a:ea typeface="Arial"/>
                <a:cs typeface="Arial"/>
                <a:sym typeface="Arial"/>
              </a:rPr>
              <a:t>are </a:t>
            </a:r>
            <a:r>
              <a:rPr b="1" i="0" lang="en-US" sz="1600" u="none" cap="none" strike="noStrike">
                <a:solidFill>
                  <a:srgbClr val="124F5C"/>
                </a:solidFill>
                <a:latin typeface="Arial"/>
                <a:ea typeface="Arial"/>
                <a:cs typeface="Arial"/>
                <a:sym typeface="Arial"/>
              </a:rPr>
              <a:t>Neutral </a:t>
            </a:r>
            <a:r>
              <a:rPr b="0" i="0" lang="en-US" sz="1600" u="none" cap="none" strike="noStrike">
                <a:solidFill>
                  <a:srgbClr val="124F5C"/>
                </a:solidFill>
                <a:latin typeface="Arial"/>
                <a:ea typeface="Arial"/>
                <a:cs typeface="Arial"/>
                <a:sym typeface="Arial"/>
              </a:rPr>
              <a:t>values.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12" name="Shape 212"/>
        <p:cNvGrpSpPr/>
        <p:nvPr/>
      </p:nvGrpSpPr>
      <p:grpSpPr>
        <a:xfrm>
          <a:off x="0" y="0"/>
          <a:ext cx="0" cy="0"/>
          <a:chOff x="0" y="0"/>
          <a:chExt cx="0" cy="0"/>
        </a:xfrm>
      </p:grpSpPr>
      <p:sp>
        <p:nvSpPr>
          <p:cNvPr id="213" name="Google Shape;213;p282"/>
          <p:cNvSpPr txBox="1"/>
          <p:nvPr/>
        </p:nvSpPr>
        <p:spPr>
          <a:xfrm>
            <a:off x="3797167" y="1618338"/>
            <a:ext cx="4668300" cy="307800"/>
          </a:xfrm>
          <a:prstGeom prst="rect">
            <a:avLst/>
          </a:prstGeom>
          <a:noFill/>
          <a:ln>
            <a:noFill/>
          </a:ln>
        </p:spPr>
        <p:txBody>
          <a:bodyPr anchorCtr="0" anchor="t" bIns="45700" lIns="91425" spcFirstLastPara="1" rIns="91425" wrap="square" tIns="45700">
            <a:spAutoFit/>
          </a:bodyPr>
          <a:lstStyle/>
          <a:p>
            <a:pPr indent="0" lvl="0" marL="0" marR="9525" rtl="0" algn="just">
              <a:lnSpc>
                <a:spcPct val="114999"/>
              </a:lnSpc>
              <a:spcBef>
                <a:spcPts val="0"/>
              </a:spcBef>
              <a:spcAft>
                <a:spcPts val="0"/>
              </a:spcAft>
              <a:buClr>
                <a:srgbClr val="000000"/>
              </a:buClr>
              <a:buSzPts val="1400"/>
              <a:buFont typeface="Arial"/>
              <a:buNone/>
            </a:pPr>
            <a:r>
              <a:t/>
            </a:r>
            <a:endParaRPr b="0" i="0" sz="1400" u="none" cap="none" strike="noStrike">
              <a:solidFill>
                <a:srgbClr val="000000"/>
              </a:solidFill>
              <a:latin typeface="Verdana"/>
              <a:ea typeface="Verdana"/>
              <a:cs typeface="Verdana"/>
              <a:sym typeface="Verdana"/>
            </a:endParaRPr>
          </a:p>
        </p:txBody>
      </p:sp>
      <p:pic>
        <p:nvPicPr>
          <p:cNvPr id="214" name="Google Shape;214;p282"/>
          <p:cNvPicPr preferRelativeResize="0"/>
          <p:nvPr/>
        </p:nvPicPr>
        <p:blipFill rotWithShape="1">
          <a:blip r:embed="rId3">
            <a:alphaModFix/>
          </a:blip>
          <a:srcRect b="0" l="0" r="0" t="0"/>
          <a:stretch/>
        </p:blipFill>
        <p:spPr>
          <a:xfrm>
            <a:off x="152400" y="272675"/>
            <a:ext cx="8585351" cy="4718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67" name="Shape 67"/>
        <p:cNvGrpSpPr/>
        <p:nvPr/>
      </p:nvGrpSpPr>
      <p:grpSpPr>
        <a:xfrm>
          <a:off x="0" y="0"/>
          <a:ext cx="0" cy="0"/>
          <a:chOff x="0" y="0"/>
          <a:chExt cx="0" cy="0"/>
        </a:xfrm>
      </p:grpSpPr>
      <p:sp>
        <p:nvSpPr>
          <p:cNvPr id="68" name="Google Shape;68;p269"/>
          <p:cNvSpPr txBox="1"/>
          <p:nvPr>
            <p:ph type="title"/>
          </p:nvPr>
        </p:nvSpPr>
        <p:spPr>
          <a:xfrm>
            <a:off x="1435100" y="447802"/>
            <a:ext cx="7044000" cy="3822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100"/>
              </a:spcBef>
              <a:spcAft>
                <a:spcPts val="0"/>
              </a:spcAft>
              <a:buSzPts val="1800"/>
              <a:buNone/>
            </a:pPr>
            <a:r>
              <a:rPr b="1" lang="en-US" sz="2400">
                <a:solidFill>
                  <a:schemeClr val="dk1"/>
                </a:solidFill>
                <a:latin typeface="Arial"/>
                <a:ea typeface="Arial"/>
                <a:cs typeface="Arial"/>
                <a:sym typeface="Arial"/>
              </a:rPr>
              <a:t>WHY ANALYZE THE GOOGLE PLAY  STORE?</a:t>
            </a:r>
            <a:endParaRPr b="1" sz="2400">
              <a:solidFill>
                <a:schemeClr val="dk1"/>
              </a:solidFill>
              <a:latin typeface="Arial"/>
              <a:ea typeface="Arial"/>
              <a:cs typeface="Arial"/>
              <a:sym typeface="Arial"/>
            </a:endParaRPr>
          </a:p>
        </p:txBody>
      </p:sp>
      <p:sp>
        <p:nvSpPr>
          <p:cNvPr id="69" name="Google Shape;69;p269"/>
          <p:cNvSpPr txBox="1"/>
          <p:nvPr/>
        </p:nvSpPr>
        <p:spPr>
          <a:xfrm>
            <a:off x="2135251" y="3167253"/>
            <a:ext cx="2499360" cy="128778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What makes an App  popular? Can we predict  how popular it’s going to  be?</a:t>
            </a:r>
            <a:endParaRPr b="0" i="0" sz="1800" u="none" cap="none" strike="noStrike">
              <a:solidFill>
                <a:srgbClr val="000000"/>
              </a:solidFill>
              <a:latin typeface="Arial"/>
              <a:ea typeface="Arial"/>
              <a:cs typeface="Arial"/>
              <a:sym typeface="Arial"/>
            </a:endParaRPr>
          </a:p>
        </p:txBody>
      </p:sp>
      <p:sp>
        <p:nvSpPr>
          <p:cNvPr id="70" name="Google Shape;70;p269"/>
          <p:cNvSpPr txBox="1"/>
          <p:nvPr/>
        </p:nvSpPr>
        <p:spPr>
          <a:xfrm>
            <a:off x="2213610" y="1528064"/>
            <a:ext cx="1929764" cy="848994"/>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Mobile App Market  is set to grow 20%  by 2023</a:t>
            </a:r>
            <a:endParaRPr b="0" i="0" sz="1800" u="none" cap="none" strike="noStrike">
              <a:solidFill>
                <a:srgbClr val="000000"/>
              </a:solidFill>
              <a:latin typeface="Arial"/>
              <a:ea typeface="Arial"/>
              <a:cs typeface="Arial"/>
              <a:sym typeface="Arial"/>
            </a:endParaRPr>
          </a:p>
        </p:txBody>
      </p:sp>
      <p:sp>
        <p:nvSpPr>
          <p:cNvPr id="71" name="Google Shape;71;p269"/>
          <p:cNvSpPr txBox="1"/>
          <p:nvPr/>
        </p:nvSpPr>
        <p:spPr>
          <a:xfrm>
            <a:off x="6053454" y="1528064"/>
            <a:ext cx="2108200" cy="848994"/>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Android Apps  comprise 90% of the  Mobile App Market</a:t>
            </a:r>
            <a:endParaRPr b="0" i="0" sz="1800" u="none" cap="none" strike="noStrike">
              <a:solidFill>
                <a:srgbClr val="000000"/>
              </a:solidFill>
              <a:latin typeface="Arial"/>
              <a:ea typeface="Arial"/>
              <a:cs typeface="Arial"/>
              <a:sym typeface="Arial"/>
            </a:endParaRPr>
          </a:p>
        </p:txBody>
      </p:sp>
      <p:sp>
        <p:nvSpPr>
          <p:cNvPr id="72" name="Google Shape;72;p269"/>
          <p:cNvSpPr txBox="1"/>
          <p:nvPr/>
        </p:nvSpPr>
        <p:spPr>
          <a:xfrm>
            <a:off x="6053454" y="3136899"/>
            <a:ext cx="2425700" cy="128778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What are some  interesting patterns in  user behavior related to  app usage &amp; feedback</a:t>
            </a:r>
            <a:r>
              <a:rPr b="0" i="0" lang="en-US" sz="1800" u="none" cap="none" strike="noStrike">
                <a:solidFill>
                  <a:srgbClr val="FFFFFF"/>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73" name="Google Shape;73;p269"/>
          <p:cNvSpPr/>
          <p:nvPr/>
        </p:nvSpPr>
        <p:spPr>
          <a:xfrm>
            <a:off x="943355" y="1420367"/>
            <a:ext cx="960119" cy="96164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69"/>
          <p:cNvSpPr/>
          <p:nvPr/>
        </p:nvSpPr>
        <p:spPr>
          <a:xfrm>
            <a:off x="4919471" y="3182111"/>
            <a:ext cx="926591" cy="92811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69"/>
          <p:cNvSpPr/>
          <p:nvPr/>
        </p:nvSpPr>
        <p:spPr>
          <a:xfrm>
            <a:off x="943355" y="3157727"/>
            <a:ext cx="960119" cy="96012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69"/>
          <p:cNvSpPr/>
          <p:nvPr/>
        </p:nvSpPr>
        <p:spPr>
          <a:xfrm>
            <a:off x="4791455" y="1447800"/>
            <a:ext cx="961644" cy="96011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 name="Google Shape;77;p269"/>
          <p:cNvGrpSpPr/>
          <p:nvPr/>
        </p:nvGrpSpPr>
        <p:grpSpPr>
          <a:xfrm>
            <a:off x="538542" y="321949"/>
            <a:ext cx="809244" cy="809244"/>
            <a:chOff x="478536" y="263652"/>
            <a:chExt cx="809244" cy="809244"/>
          </a:xfrm>
        </p:grpSpPr>
        <p:sp>
          <p:nvSpPr>
            <p:cNvPr id="78" name="Google Shape;78;p269"/>
            <p:cNvSpPr/>
            <p:nvPr/>
          </p:nvSpPr>
          <p:spPr>
            <a:xfrm>
              <a:off x="478536" y="263652"/>
              <a:ext cx="809244" cy="80924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69"/>
            <p:cNvSpPr/>
            <p:nvPr/>
          </p:nvSpPr>
          <p:spPr>
            <a:xfrm>
              <a:off x="537972" y="303276"/>
              <a:ext cx="694944" cy="69646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18" name="Shape 218"/>
        <p:cNvGrpSpPr/>
        <p:nvPr/>
      </p:nvGrpSpPr>
      <p:grpSpPr>
        <a:xfrm>
          <a:off x="0" y="0"/>
          <a:ext cx="0" cy="0"/>
          <a:chOff x="0" y="0"/>
          <a:chExt cx="0" cy="0"/>
        </a:xfrm>
      </p:grpSpPr>
      <p:pic>
        <p:nvPicPr>
          <p:cNvPr id="219" name="Google Shape;219;g15b6c2808d5_0_86"/>
          <p:cNvPicPr preferRelativeResize="0"/>
          <p:nvPr/>
        </p:nvPicPr>
        <p:blipFill rotWithShape="1">
          <a:blip r:embed="rId3">
            <a:alphaModFix/>
          </a:blip>
          <a:srcRect b="0" l="0" r="0" t="0"/>
          <a:stretch/>
        </p:blipFill>
        <p:spPr>
          <a:xfrm>
            <a:off x="0" y="644952"/>
            <a:ext cx="9144001" cy="385359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23" name="Shape 223"/>
        <p:cNvGrpSpPr/>
        <p:nvPr/>
      </p:nvGrpSpPr>
      <p:grpSpPr>
        <a:xfrm>
          <a:off x="0" y="0"/>
          <a:ext cx="0" cy="0"/>
          <a:chOff x="0" y="0"/>
          <a:chExt cx="0" cy="0"/>
        </a:xfrm>
      </p:grpSpPr>
      <p:pic>
        <p:nvPicPr>
          <p:cNvPr id="224" name="Google Shape;224;p285"/>
          <p:cNvPicPr preferRelativeResize="0"/>
          <p:nvPr/>
        </p:nvPicPr>
        <p:blipFill rotWithShape="1">
          <a:blip r:embed="rId3">
            <a:alphaModFix/>
          </a:blip>
          <a:srcRect b="0" l="0" r="0" t="0"/>
          <a:stretch/>
        </p:blipFill>
        <p:spPr>
          <a:xfrm>
            <a:off x="152400" y="99150"/>
            <a:ext cx="8858024" cy="4891951"/>
          </a:xfrm>
          <a:prstGeom prst="rect">
            <a:avLst/>
          </a:prstGeom>
          <a:noFill/>
          <a:ln>
            <a:noFill/>
          </a:ln>
        </p:spPr>
      </p:pic>
      <p:sp>
        <p:nvSpPr>
          <p:cNvPr id="225" name="Google Shape;225;p285"/>
          <p:cNvSpPr txBox="1"/>
          <p:nvPr/>
        </p:nvSpPr>
        <p:spPr>
          <a:xfrm>
            <a:off x="6258925" y="756050"/>
            <a:ext cx="2615100" cy="94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App which contains are Free vs paid blue line indicates free and orange line indicates paid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29" name="Shape 229"/>
        <p:cNvGrpSpPr/>
        <p:nvPr/>
      </p:nvGrpSpPr>
      <p:grpSpPr>
        <a:xfrm>
          <a:off x="0" y="0"/>
          <a:ext cx="0" cy="0"/>
          <a:chOff x="0" y="0"/>
          <a:chExt cx="0" cy="0"/>
        </a:xfrm>
      </p:grpSpPr>
      <p:sp>
        <p:nvSpPr>
          <p:cNvPr id="230" name="Google Shape;230;p18"/>
          <p:cNvSpPr txBox="1"/>
          <p:nvPr/>
        </p:nvSpPr>
        <p:spPr>
          <a:xfrm>
            <a:off x="62991" y="886988"/>
            <a:ext cx="8363700" cy="3115500"/>
          </a:xfrm>
          <a:prstGeom prst="rect">
            <a:avLst/>
          </a:prstGeom>
          <a:noFill/>
          <a:ln>
            <a:noFill/>
          </a:ln>
        </p:spPr>
        <p:txBody>
          <a:bodyPr anchorCtr="0" anchor="t" bIns="0" lIns="0" spcFirstLastPara="1" rIns="0" wrap="square" tIns="53325">
            <a:spAutoFit/>
          </a:bodyPr>
          <a:lstStyle/>
          <a:p>
            <a:pPr indent="-457200" lvl="0" marL="4699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Reading the dataset and comprehending the problem statement.</a:t>
            </a:r>
            <a:endParaRPr b="0" i="0" sz="1800" u="none" cap="none" strike="noStrike">
              <a:solidFill>
                <a:srgbClr val="124F5B"/>
              </a:solidFill>
              <a:latin typeface="Verdana"/>
              <a:ea typeface="Verdana"/>
              <a:cs typeface="Verdana"/>
              <a:sym typeface="Verdana"/>
            </a:endParaRPr>
          </a:p>
          <a:p>
            <a:pPr indent="0" lvl="0" marL="4572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124F5B"/>
              </a:solidFill>
              <a:latin typeface="Verdana"/>
              <a:ea typeface="Verdana"/>
              <a:cs typeface="Verdana"/>
              <a:sym typeface="Verdana"/>
            </a:endParaRPr>
          </a:p>
          <a:p>
            <a:pPr indent="-457200" lvl="0" marL="469265" marR="10795" rtl="0" algn="just">
              <a:lnSpc>
                <a:spcPct val="114999"/>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Examining the business KPIs for app development and devising a  solution to the problem.</a:t>
            </a:r>
            <a:endParaRPr b="0" i="0" sz="1800" u="none" cap="none" strike="noStrike">
              <a:solidFill>
                <a:srgbClr val="124F5B"/>
              </a:solidFill>
              <a:latin typeface="Verdana"/>
              <a:ea typeface="Verdana"/>
              <a:cs typeface="Verdana"/>
              <a:sym typeface="Verdana"/>
            </a:endParaRPr>
          </a:p>
          <a:p>
            <a:pPr indent="0" lvl="0" marL="457200" marR="10795" rtl="0" algn="just">
              <a:lnSpc>
                <a:spcPct val="114999"/>
              </a:lnSpc>
              <a:spcBef>
                <a:spcPts val="0"/>
              </a:spcBef>
              <a:spcAft>
                <a:spcPts val="0"/>
              </a:spcAft>
              <a:buClr>
                <a:srgbClr val="000000"/>
              </a:buClr>
              <a:buSzPts val="1800"/>
              <a:buFont typeface="Arial"/>
              <a:buNone/>
            </a:pPr>
            <a:r>
              <a:t/>
            </a:r>
            <a:endParaRPr b="0" i="0" sz="1800" u="none" cap="none" strike="noStrike">
              <a:solidFill>
                <a:srgbClr val="124F5B"/>
              </a:solidFill>
              <a:latin typeface="Verdana"/>
              <a:ea typeface="Verdana"/>
              <a:cs typeface="Verdana"/>
              <a:sym typeface="Verdana"/>
            </a:endParaRPr>
          </a:p>
          <a:p>
            <a:pPr indent="-457200" lvl="0" marL="469900" marR="0" rtl="0" algn="just">
              <a:lnSpc>
                <a:spcPct val="100000"/>
              </a:lnSpc>
              <a:spcBef>
                <a:spcPts val="325"/>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Handling the error, duplicate and NaN values in the dataset.</a:t>
            </a:r>
            <a:endParaRPr b="0" i="0" sz="1800" u="none" cap="none" strike="noStrike">
              <a:solidFill>
                <a:srgbClr val="124F5B"/>
              </a:solidFill>
              <a:latin typeface="Verdana"/>
              <a:ea typeface="Verdana"/>
              <a:cs typeface="Verdana"/>
              <a:sym typeface="Verdana"/>
            </a:endParaRPr>
          </a:p>
          <a:p>
            <a:pPr indent="0" lvl="0" marL="457200" marR="0" rtl="0" algn="just">
              <a:lnSpc>
                <a:spcPct val="100000"/>
              </a:lnSpc>
              <a:spcBef>
                <a:spcPts val="325"/>
              </a:spcBef>
              <a:spcAft>
                <a:spcPts val="0"/>
              </a:spcAft>
              <a:buClr>
                <a:srgbClr val="000000"/>
              </a:buClr>
              <a:buSzPts val="1800"/>
              <a:buFont typeface="Arial"/>
              <a:buNone/>
            </a:pPr>
            <a:r>
              <a:t/>
            </a:r>
            <a:endParaRPr b="0" i="0" sz="1800" u="none" cap="none" strike="noStrike">
              <a:solidFill>
                <a:srgbClr val="124F5B"/>
              </a:solidFill>
              <a:latin typeface="Verdana"/>
              <a:ea typeface="Verdana"/>
              <a:cs typeface="Verdana"/>
              <a:sym typeface="Verdana"/>
            </a:endParaRPr>
          </a:p>
          <a:p>
            <a:pPr indent="-457200" lvl="0" marL="469265" marR="5080" rtl="0" algn="just">
              <a:lnSpc>
                <a:spcPct val="114999"/>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Designing multiple visualizations to summarize the information in  the dataset and successfully communicate the results and trends to  the reader.</a:t>
            </a:r>
            <a:endParaRPr b="0" i="0" sz="1800" u="none" cap="none" strike="noStrike">
              <a:solidFill>
                <a:srgbClr val="000000"/>
              </a:solidFill>
              <a:latin typeface="Verdana"/>
              <a:ea typeface="Verdana"/>
              <a:cs typeface="Verdana"/>
              <a:sym typeface="Verdana"/>
            </a:endParaRPr>
          </a:p>
        </p:txBody>
      </p:sp>
      <p:sp>
        <p:nvSpPr>
          <p:cNvPr id="231" name="Google Shape;231;p18"/>
          <p:cNvSpPr txBox="1"/>
          <p:nvPr/>
        </p:nvSpPr>
        <p:spPr>
          <a:xfrm>
            <a:off x="3158065" y="284562"/>
            <a:ext cx="332232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100"/>
              </a:spcBef>
              <a:spcAft>
                <a:spcPts val="0"/>
              </a:spcAft>
              <a:buClr>
                <a:srgbClr val="CC0000"/>
              </a:buClr>
              <a:buSzPts val="2800"/>
              <a:buFont typeface="Arial"/>
              <a:buNone/>
            </a:pPr>
            <a:r>
              <a:rPr b="1" i="0" lang="en-US" sz="2800" u="none" cap="none" strike="noStrike">
                <a:solidFill>
                  <a:schemeClr val="dk1"/>
                </a:solidFill>
                <a:latin typeface="Arial"/>
                <a:ea typeface="Arial"/>
                <a:cs typeface="Arial"/>
                <a:sym typeface="Arial"/>
              </a:rPr>
              <a:t>Challenges Faced</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35" name="Shape 235"/>
        <p:cNvGrpSpPr/>
        <p:nvPr/>
      </p:nvGrpSpPr>
      <p:grpSpPr>
        <a:xfrm>
          <a:off x="0" y="0"/>
          <a:ext cx="0" cy="0"/>
          <a:chOff x="0" y="0"/>
          <a:chExt cx="0" cy="0"/>
        </a:xfrm>
      </p:grpSpPr>
      <p:sp>
        <p:nvSpPr>
          <p:cNvPr id="236" name="Google Shape;236;p27"/>
          <p:cNvSpPr txBox="1"/>
          <p:nvPr>
            <p:ph type="title"/>
          </p:nvPr>
        </p:nvSpPr>
        <p:spPr>
          <a:xfrm>
            <a:off x="3323166" y="287868"/>
            <a:ext cx="24978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2800"/>
              <a:buNone/>
            </a:pPr>
            <a:r>
              <a:rPr b="1" lang="en-US" sz="2800">
                <a:solidFill>
                  <a:schemeClr val="dk1"/>
                </a:solidFill>
                <a:latin typeface="Arial"/>
                <a:ea typeface="Arial"/>
                <a:cs typeface="Arial"/>
                <a:sym typeface="Arial"/>
              </a:rPr>
              <a:t>Conclusion’s</a:t>
            </a:r>
            <a:endParaRPr b="1" sz="2800">
              <a:solidFill>
                <a:schemeClr val="dk1"/>
              </a:solidFill>
              <a:latin typeface="Arial"/>
              <a:ea typeface="Arial"/>
              <a:cs typeface="Arial"/>
              <a:sym typeface="Arial"/>
            </a:endParaRPr>
          </a:p>
        </p:txBody>
      </p:sp>
      <p:sp>
        <p:nvSpPr>
          <p:cNvPr id="237" name="Google Shape;237;p27"/>
          <p:cNvSpPr txBox="1"/>
          <p:nvPr/>
        </p:nvSpPr>
        <p:spPr>
          <a:xfrm>
            <a:off x="195249" y="828801"/>
            <a:ext cx="8753500" cy="4090222"/>
          </a:xfrm>
          <a:prstGeom prst="rect">
            <a:avLst/>
          </a:prstGeom>
          <a:noFill/>
          <a:ln>
            <a:noFill/>
          </a:ln>
        </p:spPr>
        <p:txBody>
          <a:bodyPr anchorCtr="0" anchor="t" bIns="0" lIns="0" spcFirstLastPara="1" rIns="0" wrap="square" tIns="118725">
            <a:spAutoFit/>
          </a:bodyPr>
          <a:lstStyle/>
          <a:p>
            <a:pPr indent="0" lvl="0" marL="36000" marR="0" rtl="0" algn="just">
              <a:lnSpc>
                <a:spcPct val="100000"/>
              </a:lnSpc>
              <a:spcBef>
                <a:spcPts val="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92.19% </a:t>
            </a:r>
            <a:r>
              <a:rPr b="0" i="0" lang="en-US" sz="1400" u="none" cap="none" strike="noStrike">
                <a:solidFill>
                  <a:srgbClr val="004B53"/>
                </a:solidFill>
                <a:latin typeface="Verdana"/>
                <a:ea typeface="Verdana"/>
                <a:cs typeface="Verdana"/>
                <a:sym typeface="Verdana"/>
              </a:rPr>
              <a:t>apps are </a:t>
            </a:r>
            <a:r>
              <a:rPr b="1" i="0" lang="en-US" sz="1400" u="none" cap="none" strike="noStrike">
                <a:solidFill>
                  <a:srgbClr val="004B53"/>
                </a:solidFill>
                <a:latin typeface="Verdana"/>
                <a:ea typeface="Verdana"/>
                <a:cs typeface="Verdana"/>
                <a:sym typeface="Verdana"/>
              </a:rPr>
              <a:t>Free </a:t>
            </a:r>
            <a:r>
              <a:rPr b="0" i="0" lang="en-US" sz="1400" u="none" cap="none" strike="noStrike">
                <a:solidFill>
                  <a:srgbClr val="004B53"/>
                </a:solidFill>
                <a:latin typeface="Verdana"/>
                <a:ea typeface="Verdana"/>
                <a:cs typeface="Verdana"/>
                <a:sym typeface="Verdana"/>
              </a:rPr>
              <a:t>and 7.81% apps are paid in type.</a:t>
            </a:r>
            <a:endParaRPr b="0" i="0" sz="1400" u="none" cap="none" strike="noStrike">
              <a:solidFill>
                <a:srgbClr val="004B53"/>
              </a:solidFill>
              <a:latin typeface="Verdana"/>
              <a:ea typeface="Verdana"/>
              <a:cs typeface="Verdana"/>
              <a:sym typeface="Verdana"/>
            </a:endParaRPr>
          </a:p>
          <a:p>
            <a:pPr indent="0" lvl="0" marL="36000" marR="0" rtl="0" algn="just">
              <a:lnSpc>
                <a:spcPct val="100000"/>
              </a:lnSpc>
              <a:spcBef>
                <a:spcPts val="120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81.80% </a:t>
            </a:r>
            <a:r>
              <a:rPr b="0" i="0" lang="en-US" sz="1400" u="none" cap="none" strike="noStrike">
                <a:solidFill>
                  <a:srgbClr val="004B53"/>
                </a:solidFill>
                <a:latin typeface="Verdana"/>
                <a:ea typeface="Verdana"/>
                <a:cs typeface="Verdana"/>
                <a:sym typeface="Verdana"/>
              </a:rPr>
              <a:t>apps have </a:t>
            </a:r>
            <a:r>
              <a:rPr b="1" i="0" lang="en-US" sz="1400" u="none" cap="none" strike="noStrike">
                <a:solidFill>
                  <a:srgbClr val="004B53"/>
                </a:solidFill>
                <a:latin typeface="Verdana"/>
                <a:ea typeface="Verdana"/>
                <a:cs typeface="Verdana"/>
                <a:sym typeface="Verdana"/>
              </a:rPr>
              <a:t>Everyone </a:t>
            </a:r>
            <a:r>
              <a:rPr b="0" i="0" lang="en-US" sz="1400" u="none" cap="none" strike="noStrike">
                <a:solidFill>
                  <a:srgbClr val="004B53"/>
                </a:solidFill>
                <a:latin typeface="Verdana"/>
                <a:ea typeface="Verdana"/>
                <a:cs typeface="Verdana"/>
                <a:sym typeface="Verdana"/>
              </a:rPr>
              <a:t>content rating.</a:t>
            </a:r>
            <a:endParaRPr b="0" i="0" sz="1400" u="none" cap="none" strike="noStrike">
              <a:solidFill>
                <a:srgbClr val="000000"/>
              </a:solidFill>
              <a:latin typeface="Arial"/>
              <a:ea typeface="Arial"/>
              <a:cs typeface="Arial"/>
              <a:sym typeface="Arial"/>
            </a:endParaRPr>
          </a:p>
          <a:p>
            <a:pPr indent="0" lvl="0" marL="36000" marR="0" rtl="0" algn="just">
              <a:lnSpc>
                <a:spcPct val="100000"/>
              </a:lnSpc>
              <a:spcBef>
                <a:spcPts val="120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Events </a:t>
            </a:r>
            <a:r>
              <a:rPr b="0" i="0" lang="en-US" sz="1400" u="none" cap="none" strike="noStrike">
                <a:solidFill>
                  <a:srgbClr val="004B53"/>
                </a:solidFill>
                <a:latin typeface="Verdana"/>
                <a:ea typeface="Verdana"/>
                <a:cs typeface="Verdana"/>
                <a:sym typeface="Verdana"/>
              </a:rPr>
              <a:t>category has a </a:t>
            </a:r>
            <a:r>
              <a:rPr b="1" i="0" lang="en-US" sz="1400" u="none" cap="none" strike="noStrike">
                <a:solidFill>
                  <a:srgbClr val="004B53"/>
                </a:solidFill>
                <a:latin typeface="Verdana"/>
                <a:ea typeface="Verdana"/>
                <a:cs typeface="Verdana"/>
                <a:sym typeface="Verdana"/>
              </a:rPr>
              <a:t>highest mean rating of 4.39 </a:t>
            </a:r>
            <a:r>
              <a:rPr b="0" i="0" lang="en-US" sz="1400" u="none" cap="none" strike="noStrike">
                <a:solidFill>
                  <a:srgbClr val="004B53"/>
                </a:solidFill>
                <a:latin typeface="Verdana"/>
                <a:ea typeface="Verdana"/>
                <a:cs typeface="Verdana"/>
                <a:sym typeface="Verdana"/>
              </a:rPr>
              <a:t>and Dating category has lowest 4.05 rating.</a:t>
            </a:r>
            <a:endParaRPr b="0" i="0" sz="1400" u="none" cap="none" strike="noStrike">
              <a:solidFill>
                <a:srgbClr val="000000"/>
              </a:solidFill>
              <a:latin typeface="Arial"/>
              <a:ea typeface="Arial"/>
              <a:cs typeface="Arial"/>
              <a:sym typeface="Arial"/>
            </a:endParaRPr>
          </a:p>
          <a:p>
            <a:pPr indent="0" lvl="0" marL="36000" marR="0" rtl="0" algn="just">
              <a:lnSpc>
                <a:spcPct val="100000"/>
              </a:lnSpc>
              <a:spcBef>
                <a:spcPts val="120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Family, Game and Tools are top three </a:t>
            </a:r>
            <a:r>
              <a:rPr b="0" i="0" lang="en-US" sz="1400" u="none" cap="none" strike="noStrike">
                <a:solidFill>
                  <a:srgbClr val="004B53"/>
                </a:solidFill>
                <a:latin typeface="Verdana"/>
                <a:ea typeface="Verdana"/>
                <a:cs typeface="Verdana"/>
                <a:sym typeface="Verdana"/>
              </a:rPr>
              <a:t>categories having 1906, 926 and 829 app count. </a:t>
            </a:r>
            <a:endParaRPr b="0" i="0" sz="1400" u="none" cap="none" strike="noStrike">
              <a:solidFill>
                <a:srgbClr val="000000"/>
              </a:solidFill>
              <a:latin typeface="Arial"/>
              <a:ea typeface="Arial"/>
              <a:cs typeface="Arial"/>
              <a:sym typeface="Arial"/>
            </a:endParaRPr>
          </a:p>
          <a:p>
            <a:pPr indent="0" lvl="0" marL="36000" marR="0" rtl="0" algn="just">
              <a:lnSpc>
                <a:spcPct val="100000"/>
              </a:lnSpc>
              <a:spcBef>
                <a:spcPts val="1200"/>
              </a:spcBef>
              <a:spcAft>
                <a:spcPts val="0"/>
              </a:spcAft>
              <a:buClr>
                <a:srgbClr val="000000"/>
              </a:buClr>
              <a:buSzPts val="1400"/>
              <a:buFont typeface="Arial"/>
              <a:buNone/>
            </a:pPr>
            <a:r>
              <a:rPr b="0" i="0" lang="en-US" sz="1400" u="none" cap="none" strike="noStrike">
                <a:solidFill>
                  <a:srgbClr val="004B53"/>
                </a:solidFill>
                <a:latin typeface="Verdana"/>
                <a:ea typeface="Verdana"/>
                <a:cs typeface="Verdana"/>
                <a:sym typeface="Verdana"/>
              </a:rPr>
              <a:t>Most competitive category: </a:t>
            </a:r>
            <a:r>
              <a:rPr b="1" i="0" lang="en-US" sz="1400" u="none" cap="none" strike="noStrike">
                <a:solidFill>
                  <a:srgbClr val="004B53"/>
                </a:solidFill>
                <a:latin typeface="Verdana"/>
                <a:ea typeface="Verdana"/>
                <a:cs typeface="Verdana"/>
                <a:sym typeface="Verdana"/>
              </a:rPr>
              <a:t>Family</a:t>
            </a:r>
            <a:endParaRPr b="0" i="0" sz="1400" u="none" cap="none" strike="noStrike">
              <a:solidFill>
                <a:srgbClr val="004B53"/>
              </a:solidFill>
              <a:latin typeface="Verdana"/>
              <a:ea typeface="Verdana"/>
              <a:cs typeface="Verdana"/>
              <a:sym typeface="Verdana"/>
            </a:endParaRPr>
          </a:p>
          <a:p>
            <a:pPr indent="0" lvl="0" marL="36000" marR="0" rtl="0" algn="just">
              <a:lnSpc>
                <a:spcPct val="100000"/>
              </a:lnSpc>
              <a:spcBef>
                <a:spcPts val="1200"/>
              </a:spcBef>
              <a:spcAft>
                <a:spcPts val="0"/>
              </a:spcAft>
              <a:buClr>
                <a:srgbClr val="000000"/>
              </a:buClr>
              <a:buSzPts val="1400"/>
              <a:buFont typeface="Arial"/>
              <a:buNone/>
            </a:pPr>
            <a:r>
              <a:rPr b="0" i="0" lang="en-US" sz="1400" u="none" cap="none" strike="noStrike">
                <a:solidFill>
                  <a:srgbClr val="004B53"/>
                </a:solidFill>
                <a:latin typeface="Verdana"/>
                <a:ea typeface="Verdana"/>
                <a:cs typeface="Verdana"/>
                <a:sym typeface="Verdana"/>
              </a:rPr>
              <a:t>Category with the highest number of installs: </a:t>
            </a:r>
            <a:r>
              <a:rPr b="1" i="0" lang="en-US" sz="1400" u="none" cap="none" strike="noStrike">
                <a:solidFill>
                  <a:srgbClr val="004B53"/>
                </a:solidFill>
                <a:latin typeface="Verdana"/>
                <a:ea typeface="Verdana"/>
                <a:cs typeface="Verdana"/>
                <a:sym typeface="Verdana"/>
              </a:rPr>
              <a:t>Game</a:t>
            </a:r>
            <a:endParaRPr b="0" i="0" sz="1400" u="none" cap="none" strike="noStrike">
              <a:solidFill>
                <a:srgbClr val="004B53"/>
              </a:solidFill>
              <a:latin typeface="Verdana"/>
              <a:ea typeface="Verdana"/>
              <a:cs typeface="Verdana"/>
              <a:sym typeface="Verdana"/>
            </a:endParaRPr>
          </a:p>
          <a:p>
            <a:pPr indent="0" lvl="0" marL="36000" marR="0" rtl="0" algn="just">
              <a:lnSpc>
                <a:spcPct val="100000"/>
              </a:lnSpc>
              <a:spcBef>
                <a:spcPts val="1200"/>
              </a:spcBef>
              <a:spcAft>
                <a:spcPts val="0"/>
              </a:spcAft>
              <a:buClr>
                <a:srgbClr val="000000"/>
              </a:buClr>
              <a:buSzPts val="1400"/>
              <a:buFont typeface="Arial"/>
              <a:buNone/>
            </a:pPr>
            <a:r>
              <a:rPr b="0" i="0" lang="en-US" sz="1400" u="none" cap="none" strike="noStrike">
                <a:solidFill>
                  <a:srgbClr val="004B53"/>
                </a:solidFill>
                <a:latin typeface="Verdana"/>
                <a:ea typeface="Verdana"/>
                <a:cs typeface="Verdana"/>
                <a:sym typeface="Verdana"/>
              </a:rPr>
              <a:t>Tools, Entertainment, Education, Business and Medical are top Genres.</a:t>
            </a:r>
            <a:endParaRPr b="0" i="0" sz="1400" u="none" cap="none" strike="noStrike">
              <a:solidFill>
                <a:srgbClr val="000000"/>
              </a:solidFill>
              <a:latin typeface="Arial"/>
              <a:ea typeface="Arial"/>
              <a:cs typeface="Arial"/>
              <a:sym typeface="Arial"/>
            </a:endParaRPr>
          </a:p>
          <a:p>
            <a:pPr indent="0" lvl="0" marL="36000" marR="0" rtl="0" algn="just">
              <a:lnSpc>
                <a:spcPct val="100000"/>
              </a:lnSpc>
              <a:spcBef>
                <a:spcPts val="120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8783 Apps </a:t>
            </a:r>
            <a:r>
              <a:rPr b="0" i="0" lang="en-US" sz="1400" u="none" cap="none" strike="noStrike">
                <a:solidFill>
                  <a:srgbClr val="004B53"/>
                </a:solidFill>
                <a:latin typeface="Verdana"/>
                <a:ea typeface="Verdana"/>
                <a:cs typeface="Verdana"/>
                <a:sym typeface="Verdana"/>
              </a:rPr>
              <a:t>are having size less than or equal to </a:t>
            </a:r>
            <a:r>
              <a:rPr b="1" i="0" lang="en-US" sz="1400" u="none" cap="none" strike="noStrike">
                <a:solidFill>
                  <a:srgbClr val="004B53"/>
                </a:solidFill>
                <a:latin typeface="Verdana"/>
                <a:ea typeface="Verdana"/>
                <a:cs typeface="Verdana"/>
                <a:sym typeface="Verdana"/>
              </a:rPr>
              <a:t>50 MB.</a:t>
            </a:r>
            <a:endParaRPr b="0" i="0" sz="1400" u="none" cap="none" strike="noStrike">
              <a:solidFill>
                <a:srgbClr val="004B53"/>
              </a:solidFill>
              <a:latin typeface="Verdana"/>
              <a:ea typeface="Verdana"/>
              <a:cs typeface="Verdana"/>
              <a:sym typeface="Verdana"/>
            </a:endParaRPr>
          </a:p>
          <a:p>
            <a:pPr indent="0" lvl="0" marL="36000" marR="0" rtl="0" algn="just">
              <a:lnSpc>
                <a:spcPct val="100000"/>
              </a:lnSpc>
              <a:spcBef>
                <a:spcPts val="120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7749 Apps </a:t>
            </a:r>
            <a:r>
              <a:rPr b="0" i="0" lang="en-US" sz="1400" u="none" cap="none" strike="noStrike">
                <a:solidFill>
                  <a:srgbClr val="004B53"/>
                </a:solidFill>
                <a:latin typeface="Verdana"/>
                <a:ea typeface="Verdana"/>
                <a:cs typeface="Verdana"/>
                <a:sym typeface="Verdana"/>
              </a:rPr>
              <a:t>has rating </a:t>
            </a:r>
            <a:r>
              <a:rPr b="1" i="0" lang="en-US" sz="1400" u="none" cap="none" strike="noStrike">
                <a:solidFill>
                  <a:srgbClr val="004B53"/>
                </a:solidFill>
                <a:latin typeface="Verdana"/>
                <a:ea typeface="Verdana"/>
                <a:cs typeface="Verdana"/>
                <a:sym typeface="Verdana"/>
              </a:rPr>
              <a:t>more than 4.0 </a:t>
            </a:r>
            <a:r>
              <a:rPr b="0" i="0" lang="en-US" sz="1400" u="none" cap="none" strike="noStrike">
                <a:solidFill>
                  <a:srgbClr val="004B53"/>
                </a:solidFill>
                <a:latin typeface="Verdana"/>
                <a:ea typeface="Verdana"/>
                <a:cs typeface="Verdana"/>
                <a:sym typeface="Verdana"/>
              </a:rPr>
              <a:t>including both type of app.</a:t>
            </a:r>
            <a:endParaRPr b="0" i="0" sz="1400" u="none" cap="none" strike="noStrike">
              <a:solidFill>
                <a:srgbClr val="004B53"/>
              </a:solidFill>
              <a:latin typeface="Verdana"/>
              <a:ea typeface="Verdana"/>
              <a:cs typeface="Verdana"/>
              <a:sym typeface="Verdana"/>
            </a:endParaRPr>
          </a:p>
          <a:p>
            <a:pPr indent="0" lvl="0" marL="36000" marR="0" rtl="0" algn="just">
              <a:lnSpc>
                <a:spcPct val="100000"/>
              </a:lnSpc>
              <a:spcBef>
                <a:spcPts val="1200"/>
              </a:spcBef>
              <a:spcAft>
                <a:spcPts val="0"/>
              </a:spcAft>
              <a:buClr>
                <a:srgbClr val="000000"/>
              </a:buClr>
              <a:buSzPts val="1400"/>
              <a:buFont typeface="Arial"/>
              <a:buNone/>
            </a:pPr>
            <a:r>
              <a:rPr b="1" i="0" lang="en-US" sz="1400" u="none" cap="none" strike="noStrike">
                <a:solidFill>
                  <a:srgbClr val="004B53"/>
                </a:solidFill>
                <a:latin typeface="Verdana"/>
                <a:ea typeface="Verdana"/>
                <a:cs typeface="Verdana"/>
                <a:sym typeface="Verdana"/>
              </a:rPr>
              <a:t>Overall sentiment count </a:t>
            </a:r>
            <a:r>
              <a:rPr b="0" i="0" lang="en-US" sz="1400" u="none" cap="none" strike="noStrike">
                <a:solidFill>
                  <a:srgbClr val="004B53"/>
                </a:solidFill>
                <a:latin typeface="Verdana"/>
                <a:ea typeface="Verdana"/>
                <a:cs typeface="Verdana"/>
                <a:sym typeface="Verdana"/>
              </a:rPr>
              <a:t>of merged dataset in which </a:t>
            </a:r>
            <a:r>
              <a:rPr b="1" i="0" lang="en-US" sz="1400" u="none" cap="none" strike="noStrike">
                <a:solidFill>
                  <a:srgbClr val="004B53"/>
                </a:solidFill>
                <a:latin typeface="Verdana"/>
                <a:ea typeface="Verdana"/>
                <a:cs typeface="Verdana"/>
                <a:sym typeface="Verdana"/>
              </a:rPr>
              <a:t>Positive sentiment count is 64%, Negative  22% and Neutral 14%.</a:t>
            </a:r>
            <a:r>
              <a:rPr b="0" i="0" lang="en-US" sz="1400" u="none" cap="none" strike="noStrike">
                <a:solidFill>
                  <a:srgbClr val="004B53"/>
                </a:solidFill>
                <a:latin typeface="Verdana"/>
                <a:ea typeface="Verdana"/>
                <a:cs typeface="Verdana"/>
                <a:sym typeface="Verdana"/>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41" name="Shape 241"/>
        <p:cNvGrpSpPr/>
        <p:nvPr/>
      </p:nvGrpSpPr>
      <p:grpSpPr>
        <a:xfrm>
          <a:off x="0" y="0"/>
          <a:ext cx="0" cy="0"/>
          <a:chOff x="0" y="0"/>
          <a:chExt cx="0" cy="0"/>
        </a:xfrm>
      </p:grpSpPr>
      <p:pic>
        <p:nvPicPr>
          <p:cNvPr id="242" name="Google Shape;242;p292"/>
          <p:cNvPicPr preferRelativeResize="0"/>
          <p:nvPr/>
        </p:nvPicPr>
        <p:blipFill rotWithShape="1">
          <a:blip r:embed="rId3">
            <a:alphaModFix/>
          </a:blip>
          <a:srcRect b="0" l="0" r="0" t="0"/>
          <a:stretch/>
        </p:blipFill>
        <p:spPr>
          <a:xfrm>
            <a:off x="2700867" y="701995"/>
            <a:ext cx="4367701" cy="3925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83" name="Shape 83"/>
        <p:cNvGrpSpPr/>
        <p:nvPr/>
      </p:nvGrpSpPr>
      <p:grpSpPr>
        <a:xfrm>
          <a:off x="0" y="0"/>
          <a:ext cx="0" cy="0"/>
          <a:chOff x="0" y="0"/>
          <a:chExt cx="0" cy="0"/>
        </a:xfrm>
      </p:grpSpPr>
      <p:sp>
        <p:nvSpPr>
          <p:cNvPr id="84" name="Google Shape;84;p3"/>
          <p:cNvSpPr txBox="1"/>
          <p:nvPr/>
        </p:nvSpPr>
        <p:spPr>
          <a:xfrm>
            <a:off x="907647" y="153041"/>
            <a:ext cx="6247237" cy="4676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n-US" sz="2800" u="none" cap="none" strike="noStrike">
                <a:solidFill>
                  <a:schemeClr val="dk1"/>
                </a:solidFill>
                <a:latin typeface="Arial"/>
                <a:ea typeface="Arial"/>
                <a:cs typeface="Arial"/>
                <a:sym typeface="Arial"/>
              </a:rPr>
              <a:t>Introduction</a:t>
            </a:r>
            <a:endParaRPr b="0" i="0" sz="2800" u="none" cap="none" strike="noStrike">
              <a:solidFill>
                <a:srgbClr val="000000"/>
              </a:solidFill>
              <a:latin typeface="Arial"/>
              <a:ea typeface="Arial"/>
              <a:cs typeface="Arial"/>
              <a:sym typeface="Arial"/>
            </a:endParaRPr>
          </a:p>
        </p:txBody>
      </p:sp>
      <p:sp>
        <p:nvSpPr>
          <p:cNvPr id="85" name="Google Shape;85;p3"/>
          <p:cNvSpPr txBox="1"/>
          <p:nvPr/>
        </p:nvSpPr>
        <p:spPr>
          <a:xfrm>
            <a:off x="0" y="830638"/>
            <a:ext cx="9144000" cy="4312862"/>
          </a:xfrm>
          <a:prstGeom prst="rect">
            <a:avLst/>
          </a:prstGeom>
          <a:noFill/>
          <a:ln>
            <a:noFill/>
          </a:ln>
        </p:spPr>
        <p:txBody>
          <a:bodyPr anchorCtr="0" anchor="t" bIns="45700" lIns="91425" spcFirstLastPara="1" rIns="91425" wrap="square" tIns="45700">
            <a:noAutofit/>
          </a:bodyPr>
          <a:lstStyle/>
          <a:p>
            <a:pPr indent="-101600" lvl="0" marL="2160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4B53"/>
                </a:solidFill>
                <a:latin typeface="Verdana"/>
                <a:ea typeface="Verdana"/>
                <a:cs typeface="Verdana"/>
                <a:sym typeface="Verdana"/>
              </a:rPr>
              <a:t>Android is the most popular operating system in the world, with over 2.5 billion active users spanning over 190 countries.</a:t>
            </a:r>
            <a:endParaRPr b="0" i="0" sz="1600" u="none" cap="none" strike="noStrike">
              <a:solidFill>
                <a:srgbClr val="004B53"/>
              </a:solidFill>
              <a:latin typeface="Verdana"/>
              <a:ea typeface="Verdana"/>
              <a:cs typeface="Verdana"/>
              <a:sym typeface="Verdana"/>
            </a:endParaRPr>
          </a:p>
          <a:p>
            <a:pPr indent="-101600" lvl="0" marL="2160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4B53"/>
                </a:solidFill>
                <a:latin typeface="Verdana"/>
                <a:ea typeface="Verdana"/>
                <a:cs typeface="Verdana"/>
                <a:sym typeface="Verdana"/>
              </a:rPr>
              <a:t>Google Play was launched on March 6, 2012, bringing together Android Market marking a shift in Google's digital distribution strategy .</a:t>
            </a:r>
            <a:endParaRPr b="0" i="0" sz="1600" u="none" cap="none" strike="noStrike">
              <a:solidFill>
                <a:srgbClr val="004B53"/>
              </a:solidFill>
              <a:latin typeface="Verdana"/>
              <a:ea typeface="Verdana"/>
              <a:cs typeface="Verdana"/>
              <a:sym typeface="Verdana"/>
            </a:endParaRPr>
          </a:p>
          <a:p>
            <a:pPr indent="-101600" lvl="0" marL="2160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4B53"/>
                </a:solidFill>
                <a:latin typeface="Verdana"/>
                <a:ea typeface="Verdana"/>
                <a:cs typeface="Verdana"/>
                <a:sym typeface="Verdana"/>
              </a:rPr>
              <a:t> Android is the dominant mobile operating system today more than 85% of all mobile devices running Google’s OS. The Google Play Store is the largest and most popular Android app store. </a:t>
            </a:r>
            <a:endParaRPr b="0" i="0" sz="1600" u="none" cap="none" strike="noStrike">
              <a:solidFill>
                <a:srgbClr val="004B53"/>
              </a:solidFill>
              <a:latin typeface="Verdana"/>
              <a:ea typeface="Verdana"/>
              <a:cs typeface="Verdana"/>
              <a:sym typeface="Verdana"/>
            </a:endParaRPr>
          </a:p>
          <a:p>
            <a:pPr indent="-101600" lvl="0" marL="2160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4B53"/>
                </a:solidFill>
                <a:latin typeface="Verdana"/>
                <a:ea typeface="Verdana"/>
                <a:cs typeface="Verdana"/>
                <a:sym typeface="Verdana"/>
              </a:rPr>
              <a:t>There are more than 3.04 million apps found on Google Play Store.</a:t>
            </a:r>
            <a:endParaRPr b="0" i="0" sz="1400" u="none" cap="none" strike="noStrike">
              <a:solidFill>
                <a:srgbClr val="000000"/>
              </a:solidFill>
              <a:latin typeface="Arial"/>
              <a:ea typeface="Arial"/>
              <a:cs typeface="Arial"/>
              <a:sym typeface="Arial"/>
            </a:endParaRPr>
          </a:p>
          <a:p>
            <a:pPr indent="-101600" lvl="0" marL="2160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4B53"/>
                </a:solidFill>
                <a:latin typeface="Verdana"/>
                <a:ea typeface="Verdana"/>
                <a:cs typeface="Verdana"/>
                <a:sym typeface="Verdana"/>
              </a:rPr>
              <a:t> The Play Store apps data has enormous potential to drive app-making businesses to success.</a:t>
            </a:r>
            <a:endParaRPr b="0" i="0" sz="1600" u="none" cap="none" strike="noStrike">
              <a:solidFill>
                <a:srgbClr val="004B53"/>
              </a:solidFill>
              <a:latin typeface="Verdana"/>
              <a:ea typeface="Verdana"/>
              <a:cs typeface="Verdana"/>
              <a:sym typeface="Verdana"/>
            </a:endParaRPr>
          </a:p>
          <a:p>
            <a:pPr indent="-101600" lvl="0" marL="2160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4B53"/>
                </a:solidFill>
                <a:latin typeface="Verdana"/>
                <a:ea typeface="Verdana"/>
                <a:cs typeface="Verdana"/>
                <a:sym typeface="Verdana"/>
              </a:rPr>
              <a:t>Actionable insights can be drawn for developers to work on and capture the Android market. The main goal of our project is-</a:t>
            </a:r>
            <a:endParaRPr b="0" i="0" sz="1600" u="none" cap="none" strike="noStrike">
              <a:solidFill>
                <a:srgbClr val="004B53"/>
              </a:solidFill>
              <a:latin typeface="Verdana"/>
              <a:ea typeface="Verdana"/>
              <a:cs typeface="Verdana"/>
              <a:sym typeface="Verdana"/>
            </a:endParaRPr>
          </a:p>
          <a:p>
            <a:pPr indent="-343080" lvl="0" marL="343080" marR="0" rtl="0" algn="just">
              <a:lnSpc>
                <a:spcPct val="100000"/>
              </a:lnSpc>
              <a:spcBef>
                <a:spcPts val="0"/>
              </a:spcBef>
              <a:spcAft>
                <a:spcPts val="0"/>
              </a:spcAft>
              <a:buClr>
                <a:srgbClr val="000000"/>
              </a:buClr>
              <a:buSzPts val="1600"/>
              <a:buFont typeface="Arial"/>
              <a:buAutoNum type="arabicParenR"/>
            </a:pPr>
            <a:r>
              <a:rPr b="0" i="0" lang="en-US" sz="1600" u="none" cap="none" strike="noStrike">
                <a:solidFill>
                  <a:srgbClr val="004B53"/>
                </a:solidFill>
                <a:latin typeface="Verdana"/>
                <a:ea typeface="Verdana"/>
                <a:cs typeface="Verdana"/>
                <a:sym typeface="Verdana"/>
              </a:rPr>
              <a:t>The purpose of our project is to gather and analyze detailed information on apps in the Google Play Store in order to provide insights on app features and the current state of the Android app market.      </a:t>
            </a:r>
            <a:endParaRPr b="0" i="0" sz="1600" u="none" cap="none" strike="noStrike">
              <a:solidFill>
                <a:srgbClr val="004B53"/>
              </a:solidFill>
              <a:latin typeface="Verdana"/>
              <a:ea typeface="Verdana"/>
              <a:cs typeface="Verdana"/>
              <a:sym typeface="Verdana"/>
            </a:endParaRPr>
          </a:p>
          <a:p>
            <a:pPr indent="-343080" lvl="0" marL="343080" marR="0" rtl="0" algn="just">
              <a:lnSpc>
                <a:spcPct val="100000"/>
              </a:lnSpc>
              <a:spcBef>
                <a:spcPts val="0"/>
              </a:spcBef>
              <a:spcAft>
                <a:spcPts val="0"/>
              </a:spcAft>
              <a:buClr>
                <a:srgbClr val="000000"/>
              </a:buClr>
              <a:buSzPts val="1600"/>
              <a:buFont typeface="Arial"/>
              <a:buAutoNum type="arabicParenR"/>
            </a:pPr>
            <a:r>
              <a:rPr b="0" i="0" lang="en-US" sz="1600" u="none" cap="none" strike="noStrike">
                <a:solidFill>
                  <a:srgbClr val="004B53"/>
                </a:solidFill>
                <a:latin typeface="Verdana"/>
                <a:ea typeface="Verdana"/>
                <a:cs typeface="Verdana"/>
                <a:sym typeface="Verdana"/>
              </a:rPr>
              <a:t> The Objective of the project to Explore and analyze the data to discover key factors responsible for app engagement and success</a:t>
            </a:r>
            <a:r>
              <a:rPr b="0" i="0" lang="en-US" sz="1600" u="none" cap="none" strike="noStrike">
                <a:solidFill>
                  <a:srgbClr val="004B53"/>
                </a:solidFill>
                <a:latin typeface="Montserrat"/>
                <a:ea typeface="Montserrat"/>
                <a:cs typeface="Montserrat"/>
                <a:sym typeface="Montserrat"/>
              </a:rPr>
              <a:t>.</a:t>
            </a:r>
            <a:endParaRPr b="0" i="0" sz="1600" u="none" cap="none" strike="noStrike">
              <a:solidFill>
                <a:srgbClr val="004B53"/>
              </a:solidFill>
              <a:latin typeface="Arial"/>
              <a:ea typeface="Arial"/>
              <a:cs typeface="Arial"/>
              <a:sym typeface="Arial"/>
            </a:endParaRPr>
          </a:p>
          <a:p>
            <a:pPr indent="0" lvl="0" marL="2160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erdana"/>
              <a:ea typeface="Verdana"/>
              <a:cs typeface="Verdana"/>
              <a:sym typeface="Verdana"/>
            </a:endParaRPr>
          </a:p>
          <a:p>
            <a:pPr indent="0" lvl="0" marL="2160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Verdana"/>
              <a:ea typeface="Verdana"/>
              <a:cs typeface="Verdana"/>
              <a:sym typeface="Verdana"/>
            </a:endParaRPr>
          </a:p>
          <a:p>
            <a:pPr indent="0" lvl="0" marL="2160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Verdana"/>
              <a:ea typeface="Verdana"/>
              <a:cs typeface="Verdana"/>
              <a:sym typeface="Verdana"/>
            </a:endParaRPr>
          </a:p>
        </p:txBody>
      </p:sp>
      <p:grpSp>
        <p:nvGrpSpPr>
          <p:cNvPr id="86" name="Google Shape;86;p3"/>
          <p:cNvGrpSpPr/>
          <p:nvPr/>
        </p:nvGrpSpPr>
        <p:grpSpPr>
          <a:xfrm>
            <a:off x="390926" y="195517"/>
            <a:ext cx="481366" cy="467450"/>
            <a:chOff x="478536" y="263652"/>
            <a:chExt cx="809244" cy="809244"/>
          </a:xfrm>
        </p:grpSpPr>
        <p:sp>
          <p:nvSpPr>
            <p:cNvPr id="87" name="Google Shape;87;p3"/>
            <p:cNvSpPr/>
            <p:nvPr/>
          </p:nvSpPr>
          <p:spPr>
            <a:xfrm>
              <a:off x="478536" y="263652"/>
              <a:ext cx="809244" cy="8092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
            <p:cNvSpPr/>
            <p:nvPr/>
          </p:nvSpPr>
          <p:spPr>
            <a:xfrm>
              <a:off x="537972" y="303276"/>
              <a:ext cx="694944" cy="69646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92" name="Shape 92"/>
        <p:cNvGrpSpPr/>
        <p:nvPr/>
      </p:nvGrpSpPr>
      <p:grpSpPr>
        <a:xfrm>
          <a:off x="0" y="0"/>
          <a:ext cx="0" cy="0"/>
          <a:chOff x="0" y="0"/>
          <a:chExt cx="0" cy="0"/>
        </a:xfrm>
      </p:grpSpPr>
      <p:sp>
        <p:nvSpPr>
          <p:cNvPr id="93" name="Google Shape;93;p270"/>
          <p:cNvSpPr txBox="1"/>
          <p:nvPr>
            <p:ph type="title"/>
          </p:nvPr>
        </p:nvSpPr>
        <p:spPr>
          <a:xfrm>
            <a:off x="384724" y="503825"/>
            <a:ext cx="36900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1400"/>
              <a:buNone/>
            </a:pPr>
            <a:r>
              <a:rPr lang="en-US" sz="2800"/>
              <a:t>Problem Statement</a:t>
            </a:r>
            <a:endParaRPr sz="2800"/>
          </a:p>
        </p:txBody>
      </p:sp>
      <p:sp>
        <p:nvSpPr>
          <p:cNvPr id="94" name="Google Shape;94;p270"/>
          <p:cNvSpPr txBox="1"/>
          <p:nvPr/>
        </p:nvSpPr>
        <p:spPr>
          <a:xfrm>
            <a:off x="384724" y="1044940"/>
            <a:ext cx="8370570" cy="3594735"/>
          </a:xfrm>
          <a:prstGeom prst="rect">
            <a:avLst/>
          </a:prstGeom>
          <a:noFill/>
          <a:ln>
            <a:noFill/>
          </a:ln>
        </p:spPr>
        <p:txBody>
          <a:bodyPr anchorCtr="0" anchor="t" bIns="0" lIns="0" spcFirstLastPara="1" rIns="0" wrap="square" tIns="12700">
            <a:spAutoFit/>
          </a:bodyPr>
          <a:lstStyle/>
          <a:p>
            <a:pPr indent="-457200" lvl="0" marL="469265" marR="58419" rtl="0" algn="just">
              <a:lnSpc>
                <a:spcPct val="114999"/>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Two datasets are provided, one with </a:t>
            </a:r>
            <a:r>
              <a:rPr b="1" i="0" lang="en-US" sz="1800" u="none" cap="none" strike="noStrike">
                <a:solidFill>
                  <a:srgbClr val="124F5B"/>
                </a:solidFill>
                <a:latin typeface="Verdana"/>
                <a:ea typeface="Verdana"/>
                <a:cs typeface="Verdana"/>
                <a:sym typeface="Verdana"/>
              </a:rPr>
              <a:t>basic information </a:t>
            </a:r>
            <a:r>
              <a:rPr b="0" i="0" lang="en-US" sz="1800" u="none" cap="none" strike="noStrike">
                <a:solidFill>
                  <a:srgbClr val="124F5B"/>
                </a:solidFill>
                <a:latin typeface="Verdana"/>
                <a:ea typeface="Verdana"/>
                <a:cs typeface="Verdana"/>
                <a:sym typeface="Verdana"/>
              </a:rPr>
              <a:t>and the  other with </a:t>
            </a:r>
            <a:r>
              <a:rPr b="1" i="0" lang="en-US" sz="1800" u="none" cap="none" strike="noStrike">
                <a:solidFill>
                  <a:srgbClr val="124F5B"/>
                </a:solidFill>
                <a:latin typeface="Verdana"/>
                <a:ea typeface="Verdana"/>
                <a:cs typeface="Verdana"/>
                <a:sym typeface="Verdana"/>
              </a:rPr>
              <a:t>user reviews </a:t>
            </a:r>
            <a:r>
              <a:rPr b="0" i="0" lang="en-US" sz="1800" u="none" cap="none" strike="noStrike">
                <a:solidFill>
                  <a:srgbClr val="124F5B"/>
                </a:solidFill>
                <a:latin typeface="Verdana"/>
                <a:ea typeface="Verdana"/>
                <a:cs typeface="Verdana"/>
                <a:sym typeface="Verdana"/>
              </a:rPr>
              <a:t>for the respective app.</a:t>
            </a:r>
            <a:endParaRPr b="0" i="0" sz="1800" u="none" cap="none" strike="noStrike">
              <a:solidFill>
                <a:srgbClr val="000000"/>
              </a:solidFill>
              <a:latin typeface="Verdana"/>
              <a:ea typeface="Verdana"/>
              <a:cs typeface="Verdana"/>
              <a:sym typeface="Verdana"/>
            </a:endParaRPr>
          </a:p>
          <a:p>
            <a:pPr indent="-457200" lvl="0" marL="469265" marR="5080" rtl="0" algn="just">
              <a:lnSpc>
                <a:spcPct val="114999"/>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We must examine and evaluate the data in both datasets in order to  identify the important characteristics that inﬂuence app  engagement and success.</a:t>
            </a:r>
            <a:endParaRPr b="0" i="0" sz="1800" u="none" cap="none" strike="noStrike">
              <a:solidFill>
                <a:srgbClr val="000000"/>
              </a:solidFill>
              <a:latin typeface="Verdana"/>
              <a:ea typeface="Verdana"/>
              <a:cs typeface="Verdana"/>
              <a:sym typeface="Verdana"/>
            </a:endParaRPr>
          </a:p>
          <a:p>
            <a:pPr indent="0" lvl="0" marL="0" marR="0" rtl="0" algn="l">
              <a:lnSpc>
                <a:spcPct val="100000"/>
              </a:lnSpc>
              <a:spcBef>
                <a:spcPts val="45"/>
              </a:spcBef>
              <a:spcAft>
                <a:spcPts val="0"/>
              </a:spcAft>
              <a:buClr>
                <a:srgbClr val="124F5B"/>
              </a:buClr>
              <a:buSzPts val="2000"/>
              <a:buFont typeface="Arial"/>
              <a:buNone/>
            </a:pPr>
            <a:r>
              <a:t/>
            </a:r>
            <a:endParaRPr b="0" i="0" sz="2000" u="none" cap="none" strike="noStrike">
              <a:solidFill>
                <a:srgbClr val="000000"/>
              </a:solidFill>
              <a:latin typeface="Verdana"/>
              <a:ea typeface="Verdana"/>
              <a:cs typeface="Verdana"/>
              <a:sym typeface="Verdana"/>
            </a:endParaRPr>
          </a:p>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CC0000"/>
                </a:solidFill>
                <a:latin typeface="Verdana"/>
                <a:ea typeface="Verdana"/>
                <a:cs typeface="Verdana"/>
                <a:sym typeface="Verdana"/>
              </a:rPr>
              <a:t>So, what factors inﬂuence an app's success?</a:t>
            </a:r>
            <a:endParaRPr b="0" i="0" sz="2000" u="none" cap="none" strike="noStrike">
              <a:solidFill>
                <a:srgbClr val="000000"/>
              </a:solidFill>
              <a:latin typeface="Verdana"/>
              <a:ea typeface="Verdana"/>
              <a:cs typeface="Verdana"/>
              <a:sym typeface="Verdana"/>
            </a:endParaRPr>
          </a:p>
          <a:p>
            <a:pPr indent="0" lvl="0" marL="12700" marR="0" rtl="0" algn="l">
              <a:lnSpc>
                <a:spcPct val="100000"/>
              </a:lnSpc>
              <a:spcBef>
                <a:spcPts val="5"/>
              </a:spcBef>
              <a:spcAft>
                <a:spcPts val="0"/>
              </a:spcAft>
              <a:buClr>
                <a:srgbClr val="000000"/>
              </a:buClr>
              <a:buSzPts val="1800"/>
              <a:buFont typeface="Arial"/>
              <a:buNone/>
            </a:pPr>
            <a:r>
              <a:rPr b="0" i="0" lang="en-US" sz="1800" u="none" cap="none" strike="noStrike">
                <a:solidFill>
                  <a:srgbClr val="124F5B"/>
                </a:solidFill>
                <a:latin typeface="Verdana"/>
                <a:ea typeface="Verdana"/>
                <a:cs typeface="Verdana"/>
                <a:sym typeface="Verdana"/>
              </a:rPr>
              <a:t>An app is said to be successful if it has:</a:t>
            </a:r>
            <a:endParaRPr b="0" i="0" sz="1800" u="none" cap="none" strike="noStrike">
              <a:solidFill>
                <a:srgbClr val="000000"/>
              </a:solidFill>
              <a:latin typeface="Verdana"/>
              <a:ea typeface="Verdana"/>
              <a:cs typeface="Verdana"/>
              <a:sym typeface="Verdana"/>
            </a:endParaRPr>
          </a:p>
          <a:p>
            <a:pPr indent="-457200" lvl="0" marL="469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A high average user rating</a:t>
            </a:r>
            <a:endParaRPr b="0" i="0" sz="1800" u="none" cap="none" strike="noStrike">
              <a:solidFill>
                <a:srgbClr val="000000"/>
              </a:solidFill>
              <a:latin typeface="Verdana"/>
              <a:ea typeface="Verdana"/>
              <a:cs typeface="Verdana"/>
              <a:sym typeface="Verdana"/>
            </a:endParaRPr>
          </a:p>
          <a:p>
            <a:pPr indent="-457200" lvl="0" marL="469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A good number of positive reviews</a:t>
            </a:r>
            <a:endParaRPr b="0" i="0" sz="1800" u="none" cap="none" strike="noStrike">
              <a:solidFill>
                <a:srgbClr val="000000"/>
              </a:solidFill>
              <a:latin typeface="Verdana"/>
              <a:ea typeface="Verdana"/>
              <a:cs typeface="Verdana"/>
              <a:sym typeface="Verdana"/>
            </a:endParaRPr>
          </a:p>
          <a:p>
            <a:pPr indent="-457200" lvl="0" marL="469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A good number of monthly average users</a:t>
            </a:r>
            <a:endParaRPr b="0" i="0" sz="1800" u="none" cap="none" strike="noStrike">
              <a:solidFill>
                <a:srgbClr val="000000"/>
              </a:solidFill>
              <a:latin typeface="Verdana"/>
              <a:ea typeface="Verdana"/>
              <a:cs typeface="Verdana"/>
              <a:sym typeface="Verdana"/>
            </a:endParaRPr>
          </a:p>
          <a:p>
            <a:pPr indent="-457200" lvl="0" marL="469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Verdana"/>
                <a:ea typeface="Verdana"/>
                <a:cs typeface="Verdana"/>
                <a:sym typeface="Verdana"/>
              </a:rPr>
              <a:t>High revenue per customer and so on.</a:t>
            </a:r>
            <a:endParaRPr b="0" i="0" sz="1800" u="none" cap="none" strike="noStrike">
              <a:solidFill>
                <a:srgbClr val="000000"/>
              </a:solidFill>
              <a:latin typeface="Verdana"/>
              <a:ea typeface="Verdana"/>
              <a:cs typeface="Verdana"/>
              <a:sym typeface="Verdana"/>
            </a:endParaRPr>
          </a:p>
        </p:txBody>
      </p:sp>
      <p:sp>
        <p:nvSpPr>
          <p:cNvPr id="95" name="Google Shape;95;p270"/>
          <p:cNvSpPr txBox="1"/>
          <p:nvPr/>
        </p:nvSpPr>
        <p:spPr>
          <a:xfrm>
            <a:off x="971057" y="294648"/>
            <a:ext cx="3689985"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10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Problem Statement</a:t>
            </a:r>
            <a:endParaRPr b="1" i="0" sz="2800" u="none" cap="none" strike="noStrike">
              <a:solidFill>
                <a:schemeClr val="dk1"/>
              </a:solidFill>
              <a:latin typeface="Arial"/>
              <a:ea typeface="Arial"/>
              <a:cs typeface="Arial"/>
              <a:sym typeface="Arial"/>
            </a:endParaRPr>
          </a:p>
        </p:txBody>
      </p:sp>
      <p:sp>
        <p:nvSpPr>
          <p:cNvPr id="96" name="Google Shape;96;p270"/>
          <p:cNvSpPr/>
          <p:nvPr/>
        </p:nvSpPr>
        <p:spPr>
          <a:xfrm>
            <a:off x="5777973" y="3273790"/>
            <a:ext cx="1450547" cy="18379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70"/>
          <p:cNvSpPr/>
          <p:nvPr/>
        </p:nvSpPr>
        <p:spPr>
          <a:xfrm>
            <a:off x="7650104" y="3240785"/>
            <a:ext cx="1349497" cy="186549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 name="Google Shape;98;p270"/>
          <p:cNvGrpSpPr/>
          <p:nvPr/>
        </p:nvGrpSpPr>
        <p:grpSpPr>
          <a:xfrm>
            <a:off x="314959" y="231372"/>
            <a:ext cx="599159" cy="578400"/>
            <a:chOff x="478536" y="263652"/>
            <a:chExt cx="809244" cy="809244"/>
          </a:xfrm>
        </p:grpSpPr>
        <p:sp>
          <p:nvSpPr>
            <p:cNvPr id="99" name="Google Shape;99;p270"/>
            <p:cNvSpPr/>
            <p:nvPr/>
          </p:nvSpPr>
          <p:spPr>
            <a:xfrm>
              <a:off x="478536" y="263652"/>
              <a:ext cx="809244" cy="80924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70"/>
            <p:cNvSpPr/>
            <p:nvPr/>
          </p:nvSpPr>
          <p:spPr>
            <a:xfrm>
              <a:off x="537972" y="303276"/>
              <a:ext cx="694944" cy="69646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04" name="Shape 104"/>
        <p:cNvGrpSpPr/>
        <p:nvPr/>
      </p:nvGrpSpPr>
      <p:grpSpPr>
        <a:xfrm>
          <a:off x="0" y="0"/>
          <a:ext cx="0" cy="0"/>
          <a:chOff x="0" y="0"/>
          <a:chExt cx="0" cy="0"/>
        </a:xfrm>
      </p:grpSpPr>
      <p:sp>
        <p:nvSpPr>
          <p:cNvPr id="105" name="Google Shape;105;p2"/>
          <p:cNvSpPr txBox="1"/>
          <p:nvPr/>
        </p:nvSpPr>
        <p:spPr>
          <a:xfrm>
            <a:off x="103800" y="1063175"/>
            <a:ext cx="8936400" cy="3347700"/>
          </a:xfrm>
          <a:prstGeom prst="rect">
            <a:avLst/>
          </a:prstGeom>
          <a:solidFill>
            <a:schemeClr val="lt2"/>
          </a:solidFill>
          <a:ln>
            <a:noFill/>
          </a:ln>
          <a:effectLst>
            <a:outerShdw blurRad="149987" algn="ctr" dir="8460000" dist="250190">
              <a:srgbClr val="000000">
                <a:alpha val="27058"/>
              </a:srgbClr>
            </a:outerShdw>
          </a:effectLst>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rgbClr val="000000"/>
              </a:buClr>
              <a:buSzPts val="1400"/>
              <a:buFont typeface="Arial"/>
              <a:buNone/>
            </a:pPr>
            <a:r>
              <a:t/>
            </a:r>
            <a:endParaRPr b="0" i="0" sz="14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400" u="none" cap="none" strike="noStrike">
                <a:solidFill>
                  <a:srgbClr val="004B53"/>
                </a:solidFill>
                <a:latin typeface="Arial"/>
                <a:ea typeface="Arial"/>
                <a:cs typeface="Arial"/>
                <a:sym typeface="Arial"/>
              </a:rPr>
              <a:t> </a:t>
            </a:r>
            <a:r>
              <a:rPr b="0" i="0" lang="en-US" sz="2100" u="none" cap="none" strike="noStrike">
                <a:solidFill>
                  <a:srgbClr val="004B53"/>
                </a:solidFill>
                <a:latin typeface="Arial"/>
                <a:ea typeface="Arial"/>
                <a:cs typeface="Arial"/>
                <a:sym typeface="Arial"/>
              </a:rPr>
              <a:t>Which are Top categories on Google Play store? </a:t>
            </a:r>
            <a:endParaRPr b="0" i="0" sz="21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ts val="1900"/>
              <a:buFont typeface="Noto Sans Symbols"/>
              <a:buChar char="❑"/>
            </a:pPr>
            <a:r>
              <a:rPr b="0" i="0" lang="en-US" sz="2100" u="none" cap="none" strike="noStrike">
                <a:solidFill>
                  <a:srgbClr val="004B53"/>
                </a:solidFill>
                <a:latin typeface="Arial"/>
                <a:ea typeface="Arial"/>
                <a:cs typeface="Arial"/>
                <a:sym typeface="Arial"/>
              </a:rPr>
              <a:t>Which category of Content is found more? </a:t>
            </a:r>
            <a:endParaRPr b="0" i="0" sz="21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ts val="1900"/>
              <a:buFont typeface="Noto Sans Symbols"/>
              <a:buChar char="❑"/>
            </a:pPr>
            <a:r>
              <a:rPr b="0" i="0" lang="en-US" sz="2100" u="none" cap="none" strike="noStrike">
                <a:solidFill>
                  <a:srgbClr val="004B53"/>
                </a:solidFill>
                <a:latin typeface="Arial"/>
                <a:ea typeface="Arial"/>
                <a:cs typeface="Arial"/>
                <a:sym typeface="Arial"/>
              </a:rPr>
              <a:t>Distribution of the ratings of the apps? </a:t>
            </a:r>
            <a:endParaRPr b="0" i="0" sz="21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ts val="1900"/>
              <a:buFont typeface="Noto Sans Symbols"/>
              <a:buChar char="❑"/>
            </a:pPr>
            <a:r>
              <a:rPr b="0" i="0" lang="en-US" sz="2100" u="none" cap="none" strike="noStrike">
                <a:solidFill>
                  <a:srgbClr val="004B53"/>
                </a:solidFill>
                <a:latin typeface="Arial"/>
                <a:ea typeface="Arial"/>
                <a:cs typeface="Arial"/>
                <a:sym typeface="Arial"/>
              </a:rPr>
              <a:t>What percentage of apps are Free and Paid? </a:t>
            </a:r>
            <a:endParaRPr b="0" i="0" sz="21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ts val="1900"/>
              <a:buFont typeface="Noto Sans Symbols"/>
              <a:buChar char="❑"/>
            </a:pPr>
            <a:r>
              <a:rPr b="0" i="0" lang="en-US" sz="2100" u="none" cap="none" strike="noStrike">
                <a:solidFill>
                  <a:srgbClr val="004B53"/>
                </a:solidFill>
                <a:latin typeface="Arial"/>
                <a:ea typeface="Arial"/>
                <a:cs typeface="Arial"/>
                <a:sym typeface="Arial"/>
              </a:rPr>
              <a:t>Which category of apps has the greatest number of installs? </a:t>
            </a:r>
            <a:endParaRPr b="0" i="0" sz="21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ts val="1900"/>
              <a:buFont typeface="Noto Sans Symbols"/>
              <a:buChar char="❑"/>
            </a:pPr>
            <a:r>
              <a:rPr b="0" i="0" lang="en-US" sz="2100" u="none" cap="none" strike="noStrike">
                <a:solidFill>
                  <a:srgbClr val="004B53"/>
                </a:solidFill>
                <a:latin typeface="Arial"/>
                <a:ea typeface="Arial"/>
                <a:cs typeface="Arial"/>
                <a:sym typeface="Arial"/>
              </a:rPr>
              <a:t>What are the Top 10 installed apps in different categories? </a:t>
            </a:r>
            <a:endParaRPr b="0" i="0" sz="21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ts val="1900"/>
              <a:buFont typeface="Noto Sans Symbols"/>
              <a:buChar char="❑"/>
            </a:pPr>
            <a:r>
              <a:rPr b="0" i="0" lang="en-US" sz="2100" u="none" cap="none" strike="noStrike">
                <a:solidFill>
                  <a:srgbClr val="004B53"/>
                </a:solidFill>
                <a:latin typeface="Arial"/>
                <a:ea typeface="Arial"/>
                <a:cs typeface="Arial"/>
                <a:sym typeface="Arial"/>
              </a:rPr>
              <a:t>Which are the top expensive Apps? </a:t>
            </a:r>
            <a:endParaRPr b="0" i="0" sz="21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ts val="1900"/>
              <a:buFont typeface="Noto Sans Symbols"/>
              <a:buChar char="❑"/>
            </a:pPr>
            <a:r>
              <a:rPr b="0" i="0" lang="en-US" sz="2100" u="none" cap="none" strike="noStrike">
                <a:solidFill>
                  <a:srgbClr val="004B53"/>
                </a:solidFill>
                <a:latin typeface="Arial"/>
                <a:ea typeface="Arial"/>
                <a:cs typeface="Arial"/>
                <a:sym typeface="Arial"/>
              </a:rPr>
              <a:t>Which are the Apps with the highest number of reviews? </a:t>
            </a:r>
            <a:endParaRPr b="0" i="0" sz="21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ts val="1900"/>
              <a:buFont typeface="Noto Sans Symbols"/>
              <a:buChar char="❑"/>
            </a:pPr>
            <a:r>
              <a:rPr b="0" i="0" lang="en-US" sz="2100" u="none" cap="none" strike="noStrike">
                <a:solidFill>
                  <a:srgbClr val="004B53"/>
                </a:solidFill>
                <a:latin typeface="Arial"/>
                <a:ea typeface="Arial"/>
                <a:cs typeface="Arial"/>
                <a:sym typeface="Arial"/>
              </a:rPr>
              <a:t>Count of Apps found in different genres? </a:t>
            </a:r>
            <a:endParaRPr b="0" i="0" sz="21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ts val="1900"/>
              <a:buFont typeface="Noto Sans Symbols"/>
              <a:buChar char="❑"/>
            </a:pPr>
            <a:r>
              <a:rPr b="0" i="0" lang="en-US" sz="2100" u="none" cap="none" strike="noStrike">
                <a:solidFill>
                  <a:srgbClr val="004B53"/>
                </a:solidFill>
                <a:latin typeface="Arial"/>
                <a:ea typeface="Arial"/>
                <a:cs typeface="Arial"/>
                <a:sym typeface="Arial"/>
              </a:rPr>
              <a:t>Which are the apps that have made the highest-earning?</a:t>
            </a:r>
            <a:endParaRPr b="0" i="0" sz="2100" u="none" cap="none" strike="noStrike">
              <a:solidFill>
                <a:srgbClr val="004B53"/>
              </a:solidFill>
              <a:latin typeface="Arial"/>
              <a:ea typeface="Arial"/>
              <a:cs typeface="Arial"/>
              <a:sym typeface="Arial"/>
            </a:endParaRPr>
          </a:p>
          <a:p>
            <a:pPr indent="-209550" lvl="0" marL="209550" marR="0" rtl="0" algn="l">
              <a:lnSpc>
                <a:spcPct val="80000"/>
              </a:lnSpc>
              <a:spcBef>
                <a:spcPts val="0"/>
              </a:spcBef>
              <a:spcAft>
                <a:spcPts val="0"/>
              </a:spcAft>
              <a:buClr>
                <a:srgbClr val="004B53"/>
              </a:buClr>
              <a:buSzPts val="1400"/>
              <a:buFont typeface="Arial"/>
              <a:buChar char="❑"/>
            </a:pPr>
            <a:r>
              <a:t/>
            </a:r>
            <a:endParaRPr b="0" i="0" sz="1400" u="none" cap="none" strike="noStrike">
              <a:solidFill>
                <a:srgbClr val="004B53"/>
              </a:solidFill>
              <a:latin typeface="Arial"/>
              <a:ea typeface="Arial"/>
              <a:cs typeface="Arial"/>
              <a:sym typeface="Arial"/>
            </a:endParaRPr>
          </a:p>
        </p:txBody>
      </p:sp>
      <p:sp>
        <p:nvSpPr>
          <p:cNvPr id="106" name="Google Shape;106;p2"/>
          <p:cNvSpPr txBox="1"/>
          <p:nvPr/>
        </p:nvSpPr>
        <p:spPr>
          <a:xfrm>
            <a:off x="1589050" y="150158"/>
            <a:ext cx="5751300" cy="65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Problem Statement</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i="0" sz="2400" u="none" cap="none" strike="noStrike">
              <a:solidFill>
                <a:schemeClr val="dk1"/>
              </a:solidFill>
              <a:latin typeface="Arial"/>
              <a:ea typeface="Arial"/>
              <a:cs typeface="Arial"/>
              <a:sym typeface="Arial"/>
            </a:endParaRPr>
          </a:p>
        </p:txBody>
      </p:sp>
      <p:sp>
        <p:nvSpPr>
          <p:cNvPr id="107" name="Google Shape;107;p2"/>
          <p:cNvSpPr/>
          <p:nvPr/>
        </p:nvSpPr>
        <p:spPr>
          <a:xfrm>
            <a:off x="358758" y="150144"/>
            <a:ext cx="454430" cy="43003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11" name="Shape 111"/>
        <p:cNvGrpSpPr/>
        <p:nvPr/>
      </p:nvGrpSpPr>
      <p:grpSpPr>
        <a:xfrm>
          <a:off x="0" y="0"/>
          <a:ext cx="0" cy="0"/>
          <a:chOff x="0" y="0"/>
          <a:chExt cx="0" cy="0"/>
        </a:xfrm>
      </p:grpSpPr>
      <p:pic>
        <p:nvPicPr>
          <p:cNvPr id="112" name="Google Shape;112;p271"/>
          <p:cNvPicPr preferRelativeResize="0"/>
          <p:nvPr/>
        </p:nvPicPr>
        <p:blipFill rotWithShape="1">
          <a:blip r:embed="rId3">
            <a:alphaModFix/>
          </a:blip>
          <a:srcRect b="0" l="0" r="0" t="0"/>
          <a:stretch/>
        </p:blipFill>
        <p:spPr>
          <a:xfrm>
            <a:off x="6303077" y="2087879"/>
            <a:ext cx="2575745" cy="2862072"/>
          </a:xfrm>
          <a:prstGeom prst="rect">
            <a:avLst/>
          </a:prstGeom>
          <a:gradFill>
            <a:gsLst>
              <a:gs pos="0">
                <a:srgbClr val="7291A1"/>
              </a:gs>
              <a:gs pos="100000">
                <a:srgbClr val="BAD6E4"/>
              </a:gs>
            </a:gsLst>
            <a:lin ang="16200000" scaled="0"/>
          </a:gradFill>
          <a:ln>
            <a:noFill/>
          </a:ln>
          <a:effectLst>
            <a:outerShdw blurRad="40000" rotWithShape="0" dir="5400000" dist="23000">
              <a:srgbClr val="000000">
                <a:alpha val="34117"/>
              </a:srgbClr>
            </a:outerShdw>
          </a:effectLst>
        </p:spPr>
      </p:pic>
      <p:sp>
        <p:nvSpPr>
          <p:cNvPr id="113" name="Google Shape;113;p271"/>
          <p:cNvSpPr/>
          <p:nvPr/>
        </p:nvSpPr>
        <p:spPr>
          <a:xfrm>
            <a:off x="315747" y="709422"/>
            <a:ext cx="0" cy="4253230"/>
          </a:xfrm>
          <a:custGeom>
            <a:rect b="b" l="l" r="r" t="t"/>
            <a:pathLst>
              <a:path extrusionOk="0" h="4253230" w="120000">
                <a:moveTo>
                  <a:pt x="0" y="0"/>
                </a:moveTo>
                <a:lnTo>
                  <a:pt x="0" y="4252645"/>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71"/>
          <p:cNvSpPr/>
          <p:nvPr/>
        </p:nvSpPr>
        <p:spPr>
          <a:xfrm>
            <a:off x="309397" y="709422"/>
            <a:ext cx="5975350" cy="4253230"/>
          </a:xfrm>
          <a:custGeom>
            <a:rect b="b" l="l" r="r" t="t"/>
            <a:pathLst>
              <a:path extrusionOk="0" h="4253230" w="5975350">
                <a:moveTo>
                  <a:pt x="5968974" y="0"/>
                </a:moveTo>
                <a:lnTo>
                  <a:pt x="5968974" y="4252645"/>
                </a:lnTo>
              </a:path>
              <a:path extrusionOk="0" h="4253230" w="5975350">
                <a:moveTo>
                  <a:pt x="0" y="6350"/>
                </a:moveTo>
                <a:lnTo>
                  <a:pt x="5975324" y="6350"/>
                </a:lnTo>
              </a:path>
              <a:path extrusionOk="0" h="4253230" w="5975350">
                <a:moveTo>
                  <a:pt x="0" y="4246295"/>
                </a:moveTo>
                <a:lnTo>
                  <a:pt x="5975324" y="4246295"/>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71"/>
          <p:cNvSpPr txBox="1"/>
          <p:nvPr/>
        </p:nvSpPr>
        <p:spPr>
          <a:xfrm>
            <a:off x="394512" y="972769"/>
            <a:ext cx="5807075" cy="3506088"/>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rgbClr val="000000"/>
              </a:buClr>
              <a:buSzPts val="1400"/>
              <a:buFont typeface="Calibri"/>
              <a:buChar char="▪"/>
            </a:pPr>
            <a:r>
              <a:rPr b="1" i="0" lang="en-US" sz="1500" u="none" cap="none" strike="noStrike">
                <a:solidFill>
                  <a:srgbClr val="124F5C"/>
                </a:solidFill>
                <a:latin typeface="Arial"/>
                <a:ea typeface="Arial"/>
                <a:cs typeface="Arial"/>
                <a:sym typeface="Arial"/>
              </a:rPr>
              <a:t>Loading the data sets: </a:t>
            </a:r>
            <a:r>
              <a:rPr b="0" i="0" lang="en-US" sz="1500" u="none" cap="none" strike="noStrike">
                <a:solidFill>
                  <a:srgbClr val="124F5C"/>
                </a:solidFill>
                <a:latin typeface="Arial"/>
                <a:ea typeface="Arial"/>
                <a:cs typeface="Arial"/>
                <a:sym typeface="Arial"/>
              </a:rPr>
              <a:t>Two datasets, First Play store app</a:t>
            </a:r>
            <a:endParaRPr b="0" i="0" sz="1500" u="none" cap="none" strike="noStrike">
              <a:solidFill>
                <a:srgbClr val="000000"/>
              </a:solidFill>
              <a:latin typeface="Arial"/>
              <a:ea typeface="Arial"/>
              <a:cs typeface="Arial"/>
              <a:sym typeface="Arial"/>
            </a:endParaRPr>
          </a:p>
          <a:p>
            <a:pPr indent="0" lvl="0" marL="355600" marR="0" rtl="0" algn="l">
              <a:lnSpc>
                <a:spcPct val="100000"/>
              </a:lnSpc>
              <a:spcBef>
                <a:spcPts val="5"/>
              </a:spcBef>
              <a:spcAft>
                <a:spcPts val="0"/>
              </a:spcAft>
              <a:buClr>
                <a:srgbClr val="000000"/>
              </a:buClr>
              <a:buSzPts val="1500"/>
              <a:buFont typeface="Arial"/>
              <a:buNone/>
            </a:pPr>
            <a:r>
              <a:rPr b="0" i="0" lang="en-US" sz="1500" u="none" cap="none" strike="noStrike">
                <a:solidFill>
                  <a:srgbClr val="124F5C"/>
                </a:solidFill>
                <a:latin typeface="Arial"/>
                <a:ea typeface="Arial"/>
                <a:cs typeface="Arial"/>
                <a:sym typeface="Arial"/>
              </a:rPr>
              <a:t>dataset and User Reviews dataset.</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15"/>
              </a:spcBef>
              <a:spcAft>
                <a:spcPts val="0"/>
              </a:spcAft>
              <a:buClr>
                <a:srgbClr val="000000"/>
              </a:buClr>
              <a:buSzPts val="1550"/>
              <a:buFont typeface="Arial"/>
              <a:buNone/>
            </a:pPr>
            <a:r>
              <a:t/>
            </a:r>
            <a:endParaRPr b="0" i="0" sz="1550" u="none" cap="none" strike="noStrike">
              <a:solidFill>
                <a:srgbClr val="000000"/>
              </a:solidFill>
              <a:latin typeface="Arial"/>
              <a:ea typeface="Arial"/>
              <a:cs typeface="Arial"/>
              <a:sym typeface="Arial"/>
            </a:endParaRPr>
          </a:p>
          <a:p>
            <a:pPr indent="-342900" lvl="0" marL="355600" marR="0" rtl="0" algn="l">
              <a:lnSpc>
                <a:spcPct val="100000"/>
              </a:lnSpc>
              <a:spcBef>
                <a:spcPts val="0"/>
              </a:spcBef>
              <a:spcAft>
                <a:spcPts val="0"/>
              </a:spcAft>
              <a:buClr>
                <a:srgbClr val="000000"/>
              </a:buClr>
              <a:buSzPts val="1400"/>
              <a:buFont typeface="Calibri"/>
              <a:buChar char="▪"/>
            </a:pPr>
            <a:r>
              <a:rPr b="1" i="0" lang="en-US" sz="1500" u="none" cap="none" strike="noStrike">
                <a:solidFill>
                  <a:srgbClr val="124F5C"/>
                </a:solidFill>
                <a:latin typeface="Arial"/>
                <a:ea typeface="Arial"/>
                <a:cs typeface="Arial"/>
                <a:sym typeface="Arial"/>
              </a:rPr>
              <a:t>Import Libraries: </a:t>
            </a:r>
            <a:r>
              <a:rPr b="0" i="0" lang="en-US" sz="1500" u="none" cap="none" strike="noStrike">
                <a:solidFill>
                  <a:srgbClr val="124F5C"/>
                </a:solidFill>
                <a:latin typeface="Arial"/>
                <a:ea typeface="Arial"/>
                <a:cs typeface="Arial"/>
                <a:sym typeface="Arial"/>
              </a:rPr>
              <a:t>NumPy, Pandas, Seaborn and Matplotlib</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20"/>
              </a:spcBef>
              <a:spcAft>
                <a:spcPts val="0"/>
              </a:spcAft>
              <a:buClr>
                <a:srgbClr val="000000"/>
              </a:buClr>
              <a:buSzPts val="1550"/>
              <a:buFont typeface="Calibri"/>
              <a:buNone/>
            </a:pPr>
            <a:r>
              <a:t/>
            </a:r>
            <a:endParaRPr b="0" i="0" sz="1550" u="none" cap="none" strike="noStrike">
              <a:solidFill>
                <a:srgbClr val="000000"/>
              </a:solidFill>
              <a:latin typeface="Arial"/>
              <a:ea typeface="Arial"/>
              <a:cs typeface="Arial"/>
              <a:sym typeface="Arial"/>
            </a:endParaRPr>
          </a:p>
          <a:p>
            <a:pPr indent="-342900" lvl="0" marL="355600" marR="5080" rtl="0" algn="just">
              <a:lnSpc>
                <a:spcPct val="100000"/>
              </a:lnSpc>
              <a:spcBef>
                <a:spcPts val="0"/>
              </a:spcBef>
              <a:spcAft>
                <a:spcPts val="0"/>
              </a:spcAft>
              <a:buClr>
                <a:srgbClr val="000000"/>
              </a:buClr>
              <a:buSzPts val="1400"/>
              <a:buFont typeface="Calibri"/>
              <a:buChar char="▪"/>
            </a:pPr>
            <a:r>
              <a:rPr b="1" i="0" lang="en-US" sz="1500" u="none" cap="none" strike="noStrike">
                <a:solidFill>
                  <a:srgbClr val="124F5C"/>
                </a:solidFill>
                <a:latin typeface="Arial"/>
                <a:ea typeface="Arial"/>
                <a:cs typeface="Arial"/>
                <a:sym typeface="Arial"/>
              </a:rPr>
              <a:t>Data cleaning: </a:t>
            </a:r>
            <a:r>
              <a:rPr b="0" i="0" lang="en-US" sz="1500" u="none" cap="none" strike="noStrike">
                <a:solidFill>
                  <a:srgbClr val="124F5C"/>
                </a:solidFill>
                <a:latin typeface="Arial"/>
                <a:ea typeface="Arial"/>
                <a:cs typeface="Arial"/>
                <a:sym typeface="Arial"/>
              </a:rPr>
              <a:t>Null values, Finding and removing Outliers,  Removing duplicate data.</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15"/>
              </a:spcBef>
              <a:spcAft>
                <a:spcPts val="0"/>
              </a:spcAft>
              <a:buClr>
                <a:srgbClr val="000000"/>
              </a:buClr>
              <a:buSzPts val="1550"/>
              <a:buFont typeface="Calibri"/>
              <a:buNone/>
            </a:pPr>
            <a:r>
              <a:t/>
            </a:r>
            <a:endParaRPr b="0" i="0" sz="1550" u="none" cap="none" strike="noStrike">
              <a:solidFill>
                <a:srgbClr val="000000"/>
              </a:solidFill>
              <a:latin typeface="Arial"/>
              <a:ea typeface="Arial"/>
              <a:cs typeface="Arial"/>
              <a:sym typeface="Arial"/>
            </a:endParaRPr>
          </a:p>
          <a:p>
            <a:pPr indent="-342900" lvl="0" marL="355600" marR="6985" rtl="0" algn="just">
              <a:lnSpc>
                <a:spcPct val="100000"/>
              </a:lnSpc>
              <a:spcBef>
                <a:spcPts val="5"/>
              </a:spcBef>
              <a:spcAft>
                <a:spcPts val="0"/>
              </a:spcAft>
              <a:buClr>
                <a:srgbClr val="000000"/>
              </a:buClr>
              <a:buSzPts val="1400"/>
              <a:buFont typeface="Calibri"/>
              <a:buChar char="▪"/>
            </a:pPr>
            <a:r>
              <a:rPr b="1" i="0" lang="en-US" sz="1500" u="none" cap="none" strike="noStrike">
                <a:solidFill>
                  <a:srgbClr val="124F5C"/>
                </a:solidFill>
                <a:latin typeface="Arial"/>
                <a:ea typeface="Arial"/>
                <a:cs typeface="Arial"/>
                <a:sym typeface="Arial"/>
              </a:rPr>
              <a:t>Data Imputation: </a:t>
            </a:r>
            <a:r>
              <a:rPr b="0" i="0" lang="en-US" sz="1500" u="none" cap="none" strike="noStrike">
                <a:solidFill>
                  <a:srgbClr val="124F5C"/>
                </a:solidFill>
                <a:latin typeface="Arial"/>
                <a:ea typeface="Arial"/>
                <a:cs typeface="Arial"/>
                <a:sym typeface="Arial"/>
              </a:rPr>
              <a:t>Filling the missing categorical values with  mode and numerical values with median. Conversion of price,  installs, reviews into numerical values.</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15"/>
              </a:spcBef>
              <a:spcAft>
                <a:spcPts val="0"/>
              </a:spcAft>
              <a:buClr>
                <a:srgbClr val="000000"/>
              </a:buClr>
              <a:buSzPts val="1550"/>
              <a:buFont typeface="Calibri"/>
              <a:buNone/>
            </a:pPr>
            <a:r>
              <a:t/>
            </a:r>
            <a:endParaRPr b="0" i="0" sz="1550" u="none" cap="none" strike="noStrike">
              <a:solidFill>
                <a:srgbClr val="000000"/>
              </a:solidFill>
              <a:latin typeface="Arial"/>
              <a:ea typeface="Arial"/>
              <a:cs typeface="Arial"/>
              <a:sym typeface="Arial"/>
            </a:endParaRPr>
          </a:p>
          <a:p>
            <a:pPr indent="-342900" lvl="0" marL="355600" marR="6985" rtl="0" algn="just">
              <a:lnSpc>
                <a:spcPct val="100000"/>
              </a:lnSpc>
              <a:spcBef>
                <a:spcPts val="5"/>
              </a:spcBef>
              <a:spcAft>
                <a:spcPts val="0"/>
              </a:spcAft>
              <a:buClr>
                <a:srgbClr val="000000"/>
              </a:buClr>
              <a:buSzPts val="1400"/>
              <a:buFont typeface="Calibri"/>
              <a:buChar char="▪"/>
            </a:pPr>
            <a:r>
              <a:rPr b="1" i="0" lang="en-US" sz="1500" u="none" cap="none" strike="noStrike">
                <a:solidFill>
                  <a:srgbClr val="124F5C"/>
                </a:solidFill>
                <a:latin typeface="Arial"/>
                <a:ea typeface="Arial"/>
                <a:cs typeface="Arial"/>
                <a:sym typeface="Arial"/>
              </a:rPr>
              <a:t>Exploratory Data Analysis: </a:t>
            </a:r>
            <a:r>
              <a:rPr b="0" i="0" lang="en-US" sz="1500" u="none" cap="none" strike="noStrike">
                <a:solidFill>
                  <a:srgbClr val="124F5C"/>
                </a:solidFill>
                <a:latin typeface="Arial"/>
                <a:ea typeface="Arial"/>
                <a:cs typeface="Arial"/>
                <a:sym typeface="Arial"/>
              </a:rPr>
              <a:t>Analyzing the data sets to  summarize their main characteristics using statistical graphics  and data visualizations method.</a:t>
            </a:r>
            <a:endParaRPr b="0" i="0" sz="1500" u="none" cap="none" strike="noStrike">
              <a:solidFill>
                <a:srgbClr val="000000"/>
              </a:solidFill>
              <a:latin typeface="Arial"/>
              <a:ea typeface="Arial"/>
              <a:cs typeface="Arial"/>
              <a:sym typeface="Arial"/>
            </a:endParaRPr>
          </a:p>
        </p:txBody>
      </p:sp>
      <p:sp>
        <p:nvSpPr>
          <p:cNvPr id="116" name="Google Shape;116;p271"/>
          <p:cNvSpPr txBox="1"/>
          <p:nvPr>
            <p:ph type="title"/>
          </p:nvPr>
        </p:nvSpPr>
        <p:spPr>
          <a:xfrm>
            <a:off x="941924" y="188533"/>
            <a:ext cx="32562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1400"/>
              <a:buNone/>
            </a:pPr>
            <a:r>
              <a:rPr b="1" lang="en-US" sz="2400">
                <a:solidFill>
                  <a:srgbClr val="C00000"/>
                </a:solidFill>
              </a:rPr>
              <a:t>Dataset Preparation</a:t>
            </a:r>
            <a:endParaRPr b="1" sz="2400"/>
          </a:p>
        </p:txBody>
      </p:sp>
      <p:sp>
        <p:nvSpPr>
          <p:cNvPr id="117" name="Google Shape;117;p271"/>
          <p:cNvSpPr/>
          <p:nvPr/>
        </p:nvSpPr>
        <p:spPr>
          <a:xfrm>
            <a:off x="315747" y="131293"/>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21" name="Shape 121"/>
        <p:cNvGrpSpPr/>
        <p:nvPr/>
      </p:nvGrpSpPr>
      <p:grpSpPr>
        <a:xfrm>
          <a:off x="0" y="0"/>
          <a:ext cx="0" cy="0"/>
          <a:chOff x="0" y="0"/>
          <a:chExt cx="0" cy="0"/>
        </a:xfrm>
      </p:grpSpPr>
      <p:sp>
        <p:nvSpPr>
          <p:cNvPr id="122" name="Google Shape;122;p272"/>
          <p:cNvSpPr txBox="1"/>
          <p:nvPr>
            <p:ph type="title"/>
          </p:nvPr>
        </p:nvSpPr>
        <p:spPr>
          <a:xfrm>
            <a:off x="157053" y="656196"/>
            <a:ext cx="8829900" cy="4322700"/>
          </a:xfrm>
          <a:prstGeom prst="rect">
            <a:avLst/>
          </a:prstGeom>
          <a:noFill/>
          <a:ln>
            <a:noFill/>
          </a:ln>
        </p:spPr>
        <p:txBody>
          <a:bodyPr anchorCtr="0" anchor="t" bIns="0" lIns="0" spcFirstLastPara="1" rIns="0" wrap="square" tIns="12700">
            <a:spAutoFit/>
          </a:bodyPr>
          <a:lstStyle/>
          <a:p>
            <a:pPr indent="0" lvl="0" marL="12700" marR="20955" rtl="0" algn="l">
              <a:lnSpc>
                <a:spcPct val="100000"/>
              </a:lnSpc>
              <a:spcBef>
                <a:spcPts val="100"/>
              </a:spcBef>
              <a:spcAft>
                <a:spcPts val="0"/>
              </a:spcAft>
              <a:buSzPts val="1400"/>
              <a:buNone/>
            </a:pPr>
            <a:r>
              <a:rPr b="1" lang="en-US" sz="1400">
                <a:solidFill>
                  <a:schemeClr val="dk1"/>
                </a:solidFill>
                <a:latin typeface="Verdana"/>
                <a:ea typeface="Verdana"/>
                <a:cs typeface="Verdana"/>
                <a:sym typeface="Verdana"/>
              </a:rPr>
              <a:t>1.App : </a:t>
            </a:r>
            <a:r>
              <a:rPr b="1" lang="en-US" sz="1400">
                <a:solidFill>
                  <a:schemeClr val="dk1"/>
                </a:solidFill>
                <a:latin typeface="Verdana"/>
                <a:ea typeface="Verdana"/>
                <a:cs typeface="Verdana"/>
                <a:sym typeface="Verdana"/>
              </a:rPr>
              <a:t> </a:t>
            </a:r>
            <a:r>
              <a:rPr b="0" lang="en-US" sz="1400">
                <a:solidFill>
                  <a:schemeClr val="dk1"/>
                </a:solidFill>
                <a:latin typeface="Verdana"/>
                <a:ea typeface="Verdana"/>
                <a:cs typeface="Verdana"/>
                <a:sym typeface="Verdana"/>
              </a:rPr>
              <a:t>This column Contains the name of the app for each observation.</a:t>
            </a:r>
            <a:br>
              <a:rPr lang="en-US" sz="1400">
                <a:solidFill>
                  <a:srgbClr val="124F5C"/>
                </a:solidFill>
                <a:latin typeface="Verdana"/>
                <a:ea typeface="Verdana"/>
                <a:cs typeface="Verdana"/>
                <a:sym typeface="Verdana"/>
              </a:rPr>
            </a:br>
            <a:r>
              <a:rPr b="1" lang="en-US" sz="1400">
                <a:solidFill>
                  <a:schemeClr val="dk1"/>
                </a:solidFill>
                <a:latin typeface="Verdana"/>
                <a:ea typeface="Verdana"/>
                <a:cs typeface="Verdana"/>
                <a:sym typeface="Verdana"/>
              </a:rPr>
              <a:t>2.Category :</a:t>
            </a:r>
            <a:r>
              <a:rPr lang="en-US" sz="1400">
                <a:solidFill>
                  <a:schemeClr val="dk1"/>
                </a:solidFill>
                <a:latin typeface="Verdana"/>
                <a:ea typeface="Verdana"/>
                <a:cs typeface="Verdana"/>
                <a:sym typeface="Verdana"/>
              </a:rPr>
              <a:t>  This column Contains Category to which the app belongs.</a:t>
            </a:r>
            <a:br>
              <a:rPr lang="en-US" sz="1400">
                <a:solidFill>
                  <a:schemeClr val="lt1"/>
                </a:solidFill>
                <a:latin typeface="Verdana"/>
                <a:ea typeface="Verdana"/>
                <a:cs typeface="Verdana"/>
                <a:sym typeface="Verdana"/>
              </a:rPr>
            </a:br>
            <a:r>
              <a:rPr b="1" lang="en-US" sz="1400">
                <a:solidFill>
                  <a:schemeClr val="dk1"/>
                </a:solidFill>
                <a:latin typeface="Verdana"/>
                <a:ea typeface="Verdana"/>
                <a:cs typeface="Verdana"/>
                <a:sym typeface="Verdana"/>
              </a:rPr>
              <a:t>3.Rating :   </a:t>
            </a:r>
            <a:r>
              <a:rPr lang="en-US" sz="1400">
                <a:solidFill>
                  <a:schemeClr val="dk1"/>
                </a:solidFill>
                <a:latin typeface="Verdana"/>
                <a:ea typeface="Verdana"/>
                <a:cs typeface="Verdana"/>
                <a:sym typeface="Verdana"/>
              </a:rPr>
              <a:t>This column contains the average rating for the app. </a:t>
            </a:r>
            <a:br>
              <a:rPr lang="en-US" sz="1400">
                <a:solidFill>
                  <a:schemeClr val="dk1"/>
                </a:solidFill>
                <a:latin typeface="Verdana"/>
                <a:ea typeface="Verdana"/>
                <a:cs typeface="Verdana"/>
                <a:sym typeface="Verdana"/>
              </a:rPr>
            </a:br>
            <a:r>
              <a:rPr b="1" lang="en-US" sz="1400">
                <a:solidFill>
                  <a:schemeClr val="dk1"/>
                </a:solidFill>
                <a:latin typeface="Verdana"/>
                <a:ea typeface="Verdana"/>
                <a:cs typeface="Verdana"/>
                <a:sym typeface="Verdana"/>
              </a:rPr>
              <a:t>4.Reviews :  </a:t>
            </a:r>
            <a:r>
              <a:rPr lang="en-US" sz="1400">
                <a:solidFill>
                  <a:schemeClr val="dk1"/>
                </a:solidFill>
                <a:latin typeface="Verdana"/>
                <a:ea typeface="Verdana"/>
                <a:cs typeface="Verdana"/>
                <a:sym typeface="Verdana"/>
              </a:rPr>
              <a:t>This column contains the number of reviews that the app has  received on the play store.</a:t>
            </a:r>
            <a:br>
              <a:rPr lang="en-US" sz="1400">
                <a:solidFill>
                  <a:schemeClr val="lt1"/>
                </a:solidFill>
                <a:latin typeface="Verdana"/>
                <a:ea typeface="Verdana"/>
                <a:cs typeface="Verdana"/>
                <a:sym typeface="Verdana"/>
              </a:rPr>
            </a:br>
            <a:r>
              <a:rPr b="1" lang="en-US" sz="1400">
                <a:solidFill>
                  <a:schemeClr val="dk1"/>
                </a:solidFill>
                <a:latin typeface="Verdana"/>
                <a:ea typeface="Verdana"/>
                <a:cs typeface="Verdana"/>
                <a:sym typeface="Verdana"/>
              </a:rPr>
              <a:t>5.Size :  </a:t>
            </a:r>
            <a:r>
              <a:rPr lang="en-US" sz="1400">
                <a:solidFill>
                  <a:schemeClr val="dk1"/>
                </a:solidFill>
                <a:latin typeface="Verdana"/>
                <a:ea typeface="Verdana"/>
                <a:cs typeface="Verdana"/>
                <a:sym typeface="Verdana"/>
              </a:rPr>
              <a:t>This column contains the amount of memory the app occupies on the device.</a:t>
            </a:r>
            <a:br>
              <a:rPr lang="en-US" sz="1400">
                <a:solidFill>
                  <a:schemeClr val="dk1"/>
                </a:solidFill>
                <a:latin typeface="Verdana"/>
                <a:ea typeface="Verdana"/>
                <a:cs typeface="Verdana"/>
                <a:sym typeface="Verdana"/>
              </a:rPr>
            </a:br>
            <a:r>
              <a:rPr b="1" lang="en-US" sz="1400">
                <a:solidFill>
                  <a:schemeClr val="dk1"/>
                </a:solidFill>
                <a:latin typeface="Verdana"/>
                <a:ea typeface="Verdana"/>
                <a:cs typeface="Verdana"/>
                <a:sym typeface="Verdana"/>
              </a:rPr>
              <a:t>6.Installs :  </a:t>
            </a:r>
            <a:r>
              <a:rPr lang="en-US" sz="1400">
                <a:solidFill>
                  <a:schemeClr val="dk1"/>
                </a:solidFill>
                <a:latin typeface="Verdana"/>
                <a:ea typeface="Verdana"/>
                <a:cs typeface="Verdana"/>
                <a:sym typeface="Verdana"/>
              </a:rPr>
              <a:t>This column contains the number of times that the app has been</a:t>
            </a:r>
            <a:br>
              <a:rPr lang="en-US" sz="1400">
                <a:solidFill>
                  <a:schemeClr val="dk1"/>
                </a:solidFill>
                <a:latin typeface="Verdana"/>
                <a:ea typeface="Verdana"/>
                <a:cs typeface="Verdana"/>
                <a:sym typeface="Verdana"/>
              </a:rPr>
            </a:br>
            <a:r>
              <a:rPr lang="en-US" sz="1400">
                <a:solidFill>
                  <a:schemeClr val="dk1"/>
                </a:solidFill>
                <a:latin typeface="Verdana"/>
                <a:ea typeface="Verdana"/>
                <a:cs typeface="Verdana"/>
                <a:sym typeface="Verdana"/>
              </a:rPr>
              <a:t>downloaded and installed from the play store.</a:t>
            </a:r>
            <a:br>
              <a:rPr lang="en-US" sz="1400">
                <a:solidFill>
                  <a:schemeClr val="dk1"/>
                </a:solidFill>
                <a:latin typeface="Verdana"/>
                <a:ea typeface="Verdana"/>
                <a:cs typeface="Verdana"/>
                <a:sym typeface="Verdana"/>
              </a:rPr>
            </a:br>
            <a:r>
              <a:rPr b="1" lang="en-US" sz="1400">
                <a:solidFill>
                  <a:schemeClr val="dk1"/>
                </a:solidFill>
                <a:latin typeface="Verdana"/>
                <a:ea typeface="Verdana"/>
                <a:cs typeface="Verdana"/>
                <a:sym typeface="Verdana"/>
              </a:rPr>
              <a:t>7.Type :  </a:t>
            </a:r>
            <a:r>
              <a:rPr lang="en-US" sz="1400">
                <a:solidFill>
                  <a:schemeClr val="dk1"/>
                </a:solidFill>
                <a:latin typeface="Verdana"/>
                <a:ea typeface="Verdana"/>
                <a:cs typeface="Verdana"/>
                <a:sym typeface="Verdana"/>
              </a:rPr>
              <a:t>This column contains the information whether the app is free or paid.</a:t>
            </a:r>
            <a:br>
              <a:rPr lang="en-US" sz="1400">
                <a:solidFill>
                  <a:schemeClr val="dk1"/>
                </a:solidFill>
                <a:latin typeface="Verdana"/>
                <a:ea typeface="Verdana"/>
                <a:cs typeface="Verdana"/>
                <a:sym typeface="Verdana"/>
              </a:rPr>
            </a:br>
            <a:r>
              <a:rPr b="1" lang="en-US" sz="1400">
                <a:solidFill>
                  <a:schemeClr val="dk1"/>
                </a:solidFill>
                <a:latin typeface="Verdana"/>
                <a:ea typeface="Verdana"/>
                <a:cs typeface="Verdana"/>
                <a:sym typeface="Verdana"/>
              </a:rPr>
              <a:t>8.Price: </a:t>
            </a:r>
            <a:r>
              <a:rPr lang="en-US" sz="1400">
                <a:solidFill>
                  <a:schemeClr val="dk1"/>
                </a:solidFill>
                <a:latin typeface="Verdana"/>
                <a:ea typeface="Verdana"/>
                <a:cs typeface="Verdana"/>
                <a:sym typeface="Verdana"/>
              </a:rPr>
              <a:t>If the app is a paid app, this column contains the data about its price.</a:t>
            </a:r>
            <a:br>
              <a:rPr lang="en-US" sz="1400">
                <a:solidFill>
                  <a:schemeClr val="dk1"/>
                </a:solidFill>
                <a:latin typeface="Verdana"/>
                <a:ea typeface="Verdana"/>
                <a:cs typeface="Verdana"/>
                <a:sym typeface="Verdana"/>
              </a:rPr>
            </a:br>
            <a:r>
              <a:rPr b="1" lang="en-US" sz="1400">
                <a:solidFill>
                  <a:schemeClr val="dk1"/>
                </a:solidFill>
                <a:latin typeface="Verdana"/>
                <a:ea typeface="Verdana"/>
                <a:cs typeface="Verdana"/>
                <a:sym typeface="Verdana"/>
              </a:rPr>
              <a:t>9.Content Rating: </a:t>
            </a:r>
            <a:r>
              <a:rPr lang="en-US" sz="1400">
                <a:solidFill>
                  <a:schemeClr val="dk1"/>
                </a:solidFill>
                <a:latin typeface="Verdana"/>
                <a:ea typeface="Verdana"/>
                <a:cs typeface="Verdana"/>
                <a:sym typeface="Verdana"/>
              </a:rPr>
              <a:t>This column contains the maturity rating of the app i.e. the</a:t>
            </a:r>
            <a:br>
              <a:rPr lang="en-US" sz="1400">
                <a:solidFill>
                  <a:schemeClr val="dk1"/>
                </a:solidFill>
                <a:latin typeface="Verdana"/>
                <a:ea typeface="Verdana"/>
                <a:cs typeface="Verdana"/>
                <a:sym typeface="Verdana"/>
              </a:rPr>
            </a:br>
            <a:r>
              <a:rPr lang="en-US" sz="1400">
                <a:solidFill>
                  <a:schemeClr val="dk1"/>
                </a:solidFill>
                <a:latin typeface="Verdana"/>
                <a:ea typeface="Verdana"/>
                <a:cs typeface="Verdana"/>
                <a:sym typeface="Verdana"/>
              </a:rPr>
              <a:t>age group of the audience for which it is suitable.</a:t>
            </a:r>
            <a:br>
              <a:rPr lang="en-US" sz="1400">
                <a:solidFill>
                  <a:schemeClr val="lt1"/>
                </a:solidFill>
                <a:latin typeface="Verdana"/>
                <a:ea typeface="Verdana"/>
                <a:cs typeface="Verdana"/>
                <a:sym typeface="Verdana"/>
              </a:rPr>
            </a:br>
            <a:r>
              <a:rPr b="1" lang="en-US" sz="1400">
                <a:solidFill>
                  <a:schemeClr val="dk1"/>
                </a:solidFill>
                <a:latin typeface="Verdana"/>
                <a:ea typeface="Verdana"/>
                <a:cs typeface="Verdana"/>
                <a:sym typeface="Verdana"/>
              </a:rPr>
              <a:t>10.Genres: </a:t>
            </a:r>
            <a:r>
              <a:rPr lang="en-US" sz="1400">
                <a:solidFill>
                  <a:schemeClr val="dk1"/>
                </a:solidFill>
                <a:latin typeface="Verdana"/>
                <a:ea typeface="Verdana"/>
                <a:cs typeface="Verdana"/>
                <a:sym typeface="Verdana"/>
              </a:rPr>
              <a:t>This column contains the data about to which genre the app  belongs. Genres can </a:t>
            </a:r>
            <a:br>
              <a:rPr lang="en-US" sz="1400">
                <a:solidFill>
                  <a:schemeClr val="dk1"/>
                </a:solidFill>
                <a:latin typeface="Verdana"/>
                <a:ea typeface="Verdana"/>
                <a:cs typeface="Verdana"/>
                <a:sym typeface="Verdana"/>
              </a:rPr>
            </a:br>
            <a:r>
              <a:rPr lang="en-US" sz="1400">
                <a:solidFill>
                  <a:schemeClr val="dk1"/>
                </a:solidFill>
                <a:latin typeface="Verdana"/>
                <a:ea typeface="Verdana"/>
                <a:cs typeface="Verdana"/>
                <a:sym typeface="Verdana"/>
              </a:rPr>
              <a:t>be considered as a further division of the group of Category.  </a:t>
            </a:r>
            <a:br>
              <a:rPr lang="en-US" sz="1400">
                <a:solidFill>
                  <a:schemeClr val="dk1"/>
                </a:solidFill>
                <a:latin typeface="Verdana"/>
                <a:ea typeface="Verdana"/>
                <a:cs typeface="Verdana"/>
                <a:sym typeface="Verdana"/>
              </a:rPr>
            </a:br>
            <a:r>
              <a:rPr b="1" lang="en-US" sz="1400">
                <a:solidFill>
                  <a:schemeClr val="dk1"/>
                </a:solidFill>
                <a:latin typeface="Verdana"/>
                <a:ea typeface="Verdana"/>
                <a:cs typeface="Verdana"/>
                <a:sym typeface="Verdana"/>
              </a:rPr>
              <a:t>11.Last Updated: </a:t>
            </a:r>
            <a:r>
              <a:rPr lang="en-US" sz="1400">
                <a:solidFill>
                  <a:schemeClr val="dk1"/>
                </a:solidFill>
                <a:latin typeface="Verdana"/>
                <a:ea typeface="Verdana"/>
                <a:cs typeface="Verdana"/>
                <a:sym typeface="Verdana"/>
              </a:rPr>
              <a:t>Contains the date on which the latest update of the app was  released.</a:t>
            </a:r>
            <a:br>
              <a:rPr lang="en-US" sz="1400">
                <a:solidFill>
                  <a:schemeClr val="dk1"/>
                </a:solidFill>
                <a:latin typeface="Verdana"/>
                <a:ea typeface="Verdana"/>
                <a:cs typeface="Verdana"/>
                <a:sym typeface="Verdana"/>
              </a:rPr>
            </a:br>
            <a:r>
              <a:rPr b="1" lang="en-US" sz="1400">
                <a:solidFill>
                  <a:schemeClr val="dk1"/>
                </a:solidFill>
                <a:latin typeface="Verdana"/>
                <a:ea typeface="Verdana"/>
                <a:cs typeface="Verdana"/>
                <a:sym typeface="Verdana"/>
              </a:rPr>
              <a:t>12.Current Version: </a:t>
            </a:r>
            <a:r>
              <a:rPr lang="en-US" sz="1400">
                <a:solidFill>
                  <a:schemeClr val="dk1"/>
                </a:solidFill>
                <a:latin typeface="Verdana"/>
                <a:ea typeface="Verdana"/>
                <a:cs typeface="Verdana"/>
                <a:sym typeface="Verdana"/>
              </a:rPr>
              <a:t>Contains information on the current version of the app  available on the play store.</a:t>
            </a:r>
            <a:br>
              <a:rPr lang="en-US" sz="1400">
                <a:solidFill>
                  <a:schemeClr val="dk1"/>
                </a:solidFill>
                <a:latin typeface="Verdana"/>
                <a:ea typeface="Verdana"/>
                <a:cs typeface="Verdana"/>
                <a:sym typeface="Verdana"/>
              </a:rPr>
            </a:br>
            <a:r>
              <a:rPr b="1" lang="en-US" sz="1400">
                <a:solidFill>
                  <a:schemeClr val="dk1"/>
                </a:solidFill>
                <a:latin typeface="Verdana"/>
                <a:ea typeface="Verdana"/>
                <a:cs typeface="Verdana"/>
                <a:sym typeface="Verdana"/>
              </a:rPr>
              <a:t>13.Android Version: </a:t>
            </a:r>
            <a:r>
              <a:rPr lang="en-US" sz="1400">
                <a:solidFill>
                  <a:schemeClr val="dk1"/>
                </a:solidFill>
                <a:latin typeface="Verdana"/>
                <a:ea typeface="Verdana"/>
                <a:cs typeface="Verdana"/>
                <a:sym typeface="Verdana"/>
              </a:rPr>
              <a:t>Contains information about the android versions on which  the app is supported.</a:t>
            </a:r>
            <a:br>
              <a:rPr lang="en-US" sz="1400">
                <a:latin typeface="Verdana"/>
                <a:ea typeface="Verdana"/>
                <a:cs typeface="Verdana"/>
                <a:sym typeface="Verdana"/>
              </a:rPr>
            </a:br>
            <a:endParaRPr sz="1400">
              <a:latin typeface="Verdana"/>
              <a:ea typeface="Verdana"/>
              <a:cs typeface="Verdana"/>
              <a:sym typeface="Verdana"/>
            </a:endParaRPr>
          </a:p>
        </p:txBody>
      </p:sp>
      <p:sp>
        <p:nvSpPr>
          <p:cNvPr id="123" name="Google Shape;123;p272"/>
          <p:cNvSpPr txBox="1"/>
          <p:nvPr/>
        </p:nvSpPr>
        <p:spPr>
          <a:xfrm>
            <a:off x="1477693" y="140344"/>
            <a:ext cx="5049000" cy="382200"/>
          </a:xfrm>
          <a:prstGeom prst="rect">
            <a:avLst/>
          </a:prstGeom>
          <a:noFill/>
          <a:ln>
            <a:noFill/>
          </a:ln>
        </p:spPr>
        <p:txBody>
          <a:bodyPr anchorCtr="0" anchor="t" bIns="0" lIns="0" spcFirstLastPara="1" rIns="0" wrap="square" tIns="12700">
            <a:normAutofit fontScale="92500"/>
          </a:bodyPr>
          <a:lstStyle/>
          <a:p>
            <a:pPr indent="0" lvl="0" marL="12700" marR="0" rtl="0" algn="l">
              <a:lnSpc>
                <a:spcPct val="100000"/>
              </a:lnSpc>
              <a:spcBef>
                <a:spcPts val="0"/>
              </a:spcBef>
              <a:spcAft>
                <a:spcPts val="0"/>
              </a:spcAft>
              <a:buClr>
                <a:srgbClr val="000000"/>
              </a:buClr>
              <a:buSzPct val="100000"/>
              <a:buFont typeface="Arial"/>
              <a:buNone/>
            </a:pPr>
            <a:r>
              <a:rPr b="1" i="0" lang="en-US" sz="2400" u="none" cap="none" strike="noStrike">
                <a:solidFill>
                  <a:srgbClr val="C00000"/>
                </a:solidFill>
                <a:latin typeface="Arial"/>
                <a:ea typeface="Arial"/>
                <a:cs typeface="Arial"/>
                <a:sym typeface="Arial"/>
              </a:rPr>
              <a:t>Attributes in Google Play store Data</a:t>
            </a:r>
            <a:endParaRPr b="1" i="0" sz="2400" u="none" cap="none" strike="noStrike">
              <a:solidFill>
                <a:srgbClr val="000000"/>
              </a:solidFill>
              <a:latin typeface="Verdana"/>
              <a:ea typeface="Verdana"/>
              <a:cs typeface="Verdana"/>
              <a:sym typeface="Verdana"/>
            </a:endParaRPr>
          </a:p>
        </p:txBody>
      </p:sp>
      <p:sp>
        <p:nvSpPr>
          <p:cNvPr id="124" name="Google Shape;124;p272"/>
          <p:cNvSpPr/>
          <p:nvPr/>
        </p:nvSpPr>
        <p:spPr>
          <a:xfrm>
            <a:off x="157053" y="140360"/>
            <a:ext cx="513258" cy="50627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28" name="Shape 128"/>
        <p:cNvGrpSpPr/>
        <p:nvPr/>
      </p:nvGrpSpPr>
      <p:grpSpPr>
        <a:xfrm>
          <a:off x="0" y="0"/>
          <a:ext cx="0" cy="0"/>
          <a:chOff x="0" y="0"/>
          <a:chExt cx="0" cy="0"/>
        </a:xfrm>
      </p:grpSpPr>
      <p:sp>
        <p:nvSpPr>
          <p:cNvPr id="129" name="Google Shape;129;p273"/>
          <p:cNvSpPr txBox="1"/>
          <p:nvPr>
            <p:ph type="title"/>
          </p:nvPr>
        </p:nvSpPr>
        <p:spPr>
          <a:xfrm>
            <a:off x="809359" y="238403"/>
            <a:ext cx="41115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1400"/>
              <a:buNone/>
            </a:pPr>
            <a:r>
              <a:rPr b="1" lang="en-US" sz="2400">
                <a:solidFill>
                  <a:schemeClr val="dk1"/>
                </a:solidFill>
              </a:rPr>
              <a:t>Attributes in User reviews</a:t>
            </a:r>
            <a:endParaRPr/>
          </a:p>
        </p:txBody>
      </p:sp>
      <p:sp>
        <p:nvSpPr>
          <p:cNvPr id="130" name="Google Shape;130;p273"/>
          <p:cNvSpPr txBox="1"/>
          <p:nvPr/>
        </p:nvSpPr>
        <p:spPr>
          <a:xfrm>
            <a:off x="195445" y="814406"/>
            <a:ext cx="5265555" cy="2136627"/>
          </a:xfrm>
          <a:prstGeom prst="rect">
            <a:avLst/>
          </a:prstGeom>
          <a:noFill/>
          <a:ln cap="flat" cmpd="sng" w="12700">
            <a:solidFill>
              <a:srgbClr val="CC0000"/>
            </a:solidFill>
            <a:prstDash val="solid"/>
            <a:round/>
            <a:headEnd len="sm" w="sm" type="none"/>
            <a:tailEnd len="sm" w="sm" type="none"/>
          </a:ln>
        </p:spPr>
        <p:txBody>
          <a:bodyPr anchorCtr="0" anchor="t" bIns="0" lIns="0" spcFirstLastPara="1" rIns="0" wrap="square" tIns="1900">
            <a:sp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rgbClr val="000000"/>
              </a:solidFill>
              <a:latin typeface="Times New Roman"/>
              <a:ea typeface="Times New Roman"/>
              <a:cs typeface="Times New Roman"/>
              <a:sym typeface="Times New Roman"/>
            </a:endParaRPr>
          </a:p>
          <a:p>
            <a:pPr indent="-227329" lvl="0" marL="432434" marR="0" rtl="0" algn="l">
              <a:lnSpc>
                <a:spcPct val="100000"/>
              </a:lnSpc>
              <a:spcBef>
                <a:spcPts val="0"/>
              </a:spcBef>
              <a:spcAft>
                <a:spcPts val="0"/>
              </a:spcAft>
              <a:buClr>
                <a:srgbClr val="000000"/>
              </a:buClr>
              <a:buSzPts val="1600"/>
              <a:buFont typeface="Arial"/>
              <a:buAutoNum type="arabicPeriod"/>
            </a:pPr>
            <a:r>
              <a:rPr b="1" i="0" lang="en-US" sz="1600" u="none" cap="none" strike="noStrike">
                <a:solidFill>
                  <a:srgbClr val="124F5C"/>
                </a:solidFill>
                <a:latin typeface="Arial"/>
                <a:ea typeface="Arial"/>
                <a:cs typeface="Arial"/>
                <a:sym typeface="Arial"/>
              </a:rPr>
              <a:t>App- </a:t>
            </a:r>
            <a:r>
              <a:rPr b="0" i="0" lang="en-US" sz="1600" u="none" cap="none" strike="noStrike">
                <a:solidFill>
                  <a:srgbClr val="124F5C"/>
                </a:solidFill>
                <a:latin typeface="Arial"/>
                <a:ea typeface="Arial"/>
                <a:cs typeface="Arial"/>
                <a:sym typeface="Arial"/>
              </a:rPr>
              <a:t>Application name</a:t>
            </a:r>
            <a:endParaRPr b="0" i="0" sz="1600" u="none" cap="none" strike="noStrike">
              <a:solidFill>
                <a:srgbClr val="000000"/>
              </a:solidFill>
              <a:latin typeface="Arial"/>
              <a:ea typeface="Arial"/>
              <a:cs typeface="Arial"/>
              <a:sym typeface="Arial"/>
            </a:endParaRPr>
          </a:p>
          <a:p>
            <a:pPr indent="-227329" lvl="0" marL="432434" marR="0" rtl="0" algn="l">
              <a:lnSpc>
                <a:spcPct val="100000"/>
              </a:lnSpc>
              <a:spcBef>
                <a:spcPts val="960"/>
              </a:spcBef>
              <a:spcAft>
                <a:spcPts val="0"/>
              </a:spcAft>
              <a:buClr>
                <a:srgbClr val="000000"/>
              </a:buClr>
              <a:buSzPts val="1600"/>
              <a:buFont typeface="Arial"/>
              <a:buAutoNum type="arabicPeriod"/>
            </a:pPr>
            <a:r>
              <a:rPr b="1" i="0" lang="en-US" sz="1600" u="none" cap="none" strike="noStrike">
                <a:solidFill>
                  <a:srgbClr val="124F5C"/>
                </a:solidFill>
                <a:latin typeface="Arial"/>
                <a:ea typeface="Arial"/>
                <a:cs typeface="Arial"/>
                <a:sym typeface="Arial"/>
              </a:rPr>
              <a:t>Translated Review- </a:t>
            </a:r>
            <a:r>
              <a:rPr b="0" i="0" lang="en-US" sz="1600" u="none" cap="none" strike="noStrike">
                <a:solidFill>
                  <a:srgbClr val="124F5C"/>
                </a:solidFill>
                <a:latin typeface="Arial"/>
                <a:ea typeface="Arial"/>
                <a:cs typeface="Arial"/>
                <a:sym typeface="Arial"/>
              </a:rPr>
              <a:t>User review</a:t>
            </a:r>
            <a:endParaRPr b="0" i="0" sz="1600" u="none" cap="none" strike="noStrike">
              <a:solidFill>
                <a:srgbClr val="000000"/>
              </a:solidFill>
              <a:latin typeface="Arial"/>
              <a:ea typeface="Arial"/>
              <a:cs typeface="Arial"/>
              <a:sym typeface="Arial"/>
            </a:endParaRPr>
          </a:p>
          <a:p>
            <a:pPr indent="-227329" lvl="0" marL="432434" marR="0" rtl="0" algn="l">
              <a:lnSpc>
                <a:spcPct val="100000"/>
              </a:lnSpc>
              <a:spcBef>
                <a:spcPts val="960"/>
              </a:spcBef>
              <a:spcAft>
                <a:spcPts val="0"/>
              </a:spcAft>
              <a:buClr>
                <a:srgbClr val="000000"/>
              </a:buClr>
              <a:buSzPts val="1600"/>
              <a:buFont typeface="Arial"/>
              <a:buAutoNum type="arabicPeriod"/>
            </a:pPr>
            <a:r>
              <a:rPr b="1" i="0" lang="en-US" sz="1600" u="none" cap="none" strike="noStrike">
                <a:solidFill>
                  <a:srgbClr val="124F5C"/>
                </a:solidFill>
                <a:latin typeface="Arial"/>
                <a:ea typeface="Arial"/>
                <a:cs typeface="Arial"/>
                <a:sym typeface="Arial"/>
              </a:rPr>
              <a:t>Sentiment- </a:t>
            </a:r>
            <a:r>
              <a:rPr b="0" i="0" lang="en-US" sz="1600" u="none" cap="none" strike="noStrike">
                <a:solidFill>
                  <a:srgbClr val="124F5C"/>
                </a:solidFill>
                <a:latin typeface="Arial"/>
                <a:ea typeface="Arial"/>
                <a:cs typeface="Arial"/>
                <a:sym typeface="Arial"/>
              </a:rPr>
              <a:t>Positive/Negative/Neutral</a:t>
            </a:r>
            <a:endParaRPr b="0" i="0" sz="1600" u="none" cap="none" strike="noStrike">
              <a:solidFill>
                <a:srgbClr val="000000"/>
              </a:solidFill>
              <a:latin typeface="Arial"/>
              <a:ea typeface="Arial"/>
              <a:cs typeface="Arial"/>
              <a:sym typeface="Arial"/>
            </a:endParaRPr>
          </a:p>
          <a:p>
            <a:pPr indent="-227329" lvl="0" marL="432434" marR="0" rtl="0" algn="l">
              <a:lnSpc>
                <a:spcPct val="100000"/>
              </a:lnSpc>
              <a:spcBef>
                <a:spcPts val="960"/>
              </a:spcBef>
              <a:spcAft>
                <a:spcPts val="0"/>
              </a:spcAft>
              <a:buClr>
                <a:srgbClr val="000000"/>
              </a:buClr>
              <a:buSzPts val="1600"/>
              <a:buFont typeface="Arial"/>
              <a:buAutoNum type="arabicPeriod"/>
            </a:pPr>
            <a:r>
              <a:rPr b="1" i="0" lang="en-US" sz="1600" u="none" cap="none" strike="noStrike">
                <a:solidFill>
                  <a:srgbClr val="124F5C"/>
                </a:solidFill>
                <a:latin typeface="Arial"/>
                <a:ea typeface="Arial"/>
                <a:cs typeface="Arial"/>
                <a:sym typeface="Arial"/>
              </a:rPr>
              <a:t>Sentiment Polarity- </a:t>
            </a:r>
            <a:r>
              <a:rPr b="0" i="0" lang="en-US" sz="1600" u="none" cap="none" strike="noStrike">
                <a:solidFill>
                  <a:srgbClr val="124F5C"/>
                </a:solidFill>
                <a:latin typeface="Arial"/>
                <a:ea typeface="Arial"/>
                <a:cs typeface="Arial"/>
                <a:sym typeface="Arial"/>
              </a:rPr>
              <a:t>Sentiment polarity score</a:t>
            </a:r>
            <a:endParaRPr b="0" i="0" sz="1600" u="none" cap="none" strike="noStrike">
              <a:solidFill>
                <a:srgbClr val="000000"/>
              </a:solidFill>
              <a:latin typeface="Arial"/>
              <a:ea typeface="Arial"/>
              <a:cs typeface="Arial"/>
              <a:sym typeface="Arial"/>
            </a:endParaRPr>
          </a:p>
          <a:p>
            <a:pPr indent="-227329" lvl="0" marL="432434" marR="0" rtl="0" algn="l">
              <a:lnSpc>
                <a:spcPct val="100000"/>
              </a:lnSpc>
              <a:spcBef>
                <a:spcPts val="965"/>
              </a:spcBef>
              <a:spcAft>
                <a:spcPts val="0"/>
              </a:spcAft>
              <a:buClr>
                <a:srgbClr val="000000"/>
              </a:buClr>
              <a:buSzPts val="1600"/>
              <a:buFont typeface="Arial"/>
              <a:buAutoNum type="arabicPeriod"/>
            </a:pPr>
            <a:r>
              <a:rPr b="1" i="0" lang="en-US" sz="1600" u="none" cap="none" strike="noStrike">
                <a:solidFill>
                  <a:srgbClr val="124F5C"/>
                </a:solidFill>
                <a:latin typeface="Arial"/>
                <a:ea typeface="Arial"/>
                <a:cs typeface="Arial"/>
                <a:sym typeface="Arial"/>
              </a:rPr>
              <a:t>Sentiment Subjectivity- </a:t>
            </a:r>
            <a:r>
              <a:rPr b="0" i="0" lang="en-US" sz="1600" u="none" cap="none" strike="noStrike">
                <a:solidFill>
                  <a:srgbClr val="124F5C"/>
                </a:solidFill>
                <a:latin typeface="Arial"/>
                <a:ea typeface="Arial"/>
                <a:cs typeface="Arial"/>
                <a:sym typeface="Arial"/>
              </a:rPr>
              <a:t>Sentiment subjectivity score</a:t>
            </a:r>
            <a:endParaRPr b="0" i="0" sz="1600" u="none" cap="none" strike="noStrike">
              <a:solidFill>
                <a:srgbClr val="000000"/>
              </a:solidFill>
              <a:latin typeface="Arial"/>
              <a:ea typeface="Arial"/>
              <a:cs typeface="Arial"/>
              <a:sym typeface="Arial"/>
            </a:endParaRPr>
          </a:p>
        </p:txBody>
      </p:sp>
      <p:pic>
        <p:nvPicPr>
          <p:cNvPr descr="7 Best Shopify Product Review Apps to Boost Online Business" id="131" name="Google Shape;131;p273"/>
          <p:cNvPicPr preferRelativeResize="0"/>
          <p:nvPr/>
        </p:nvPicPr>
        <p:blipFill rotWithShape="1">
          <a:blip r:embed="rId3">
            <a:alphaModFix/>
          </a:blip>
          <a:srcRect b="0" l="0" r="0" t="0"/>
          <a:stretch/>
        </p:blipFill>
        <p:spPr>
          <a:xfrm>
            <a:off x="4673164" y="3006873"/>
            <a:ext cx="4470836" cy="2136627"/>
          </a:xfrm>
          <a:prstGeom prst="rect">
            <a:avLst/>
          </a:prstGeom>
          <a:gradFill>
            <a:gsLst>
              <a:gs pos="0">
                <a:srgbClr val="00ABC0"/>
              </a:gs>
              <a:gs pos="100000">
                <a:srgbClr val="94ECFD"/>
              </a:gs>
            </a:gsLst>
            <a:lin ang="16200000" scaled="0"/>
          </a:gradFill>
          <a:ln>
            <a:noFill/>
          </a:ln>
          <a:effectLst>
            <a:outerShdw blurRad="40000" rotWithShape="0" dir="5400000" dist="23000">
              <a:srgbClr val="000000">
                <a:alpha val="34117"/>
              </a:srgbClr>
            </a:outerShdw>
          </a:effectLst>
        </p:spPr>
      </p:pic>
      <p:sp>
        <p:nvSpPr>
          <p:cNvPr id="132" name="Google Shape;132;p273"/>
          <p:cNvSpPr/>
          <p:nvPr/>
        </p:nvSpPr>
        <p:spPr>
          <a:xfrm>
            <a:off x="198379" y="182757"/>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36" name="Shape 136"/>
        <p:cNvGrpSpPr/>
        <p:nvPr/>
      </p:nvGrpSpPr>
      <p:grpSpPr>
        <a:xfrm>
          <a:off x="0" y="0"/>
          <a:ext cx="0" cy="0"/>
          <a:chOff x="0" y="0"/>
          <a:chExt cx="0" cy="0"/>
        </a:xfrm>
      </p:grpSpPr>
      <p:sp>
        <p:nvSpPr>
          <p:cNvPr id="137" name="Google Shape;137;p274"/>
          <p:cNvSpPr txBox="1"/>
          <p:nvPr>
            <p:ph type="title"/>
          </p:nvPr>
        </p:nvSpPr>
        <p:spPr>
          <a:xfrm>
            <a:off x="1438147" y="437134"/>
            <a:ext cx="40107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1400"/>
              <a:buNone/>
            </a:pPr>
            <a:r>
              <a:rPr b="1" lang="en-US" sz="2400">
                <a:solidFill>
                  <a:schemeClr val="dk1"/>
                </a:solidFill>
                <a:latin typeface="Old Standard TT"/>
                <a:ea typeface="Old Standard TT"/>
                <a:cs typeface="Old Standard TT"/>
                <a:sym typeface="Old Standard TT"/>
              </a:rPr>
              <a:t>OVERVIEW OF ANALYSIS</a:t>
            </a:r>
            <a:endParaRPr/>
          </a:p>
        </p:txBody>
      </p:sp>
      <p:grpSp>
        <p:nvGrpSpPr>
          <p:cNvPr id="138" name="Google Shape;138;p274"/>
          <p:cNvGrpSpPr/>
          <p:nvPr/>
        </p:nvGrpSpPr>
        <p:grpSpPr>
          <a:xfrm>
            <a:off x="478536" y="263652"/>
            <a:ext cx="809244" cy="809244"/>
            <a:chOff x="478536" y="263652"/>
            <a:chExt cx="809244" cy="809244"/>
          </a:xfrm>
        </p:grpSpPr>
        <p:sp>
          <p:nvSpPr>
            <p:cNvPr id="139" name="Google Shape;139;p274"/>
            <p:cNvSpPr/>
            <p:nvPr/>
          </p:nvSpPr>
          <p:spPr>
            <a:xfrm>
              <a:off x="478536" y="263652"/>
              <a:ext cx="809244" cy="8092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74"/>
            <p:cNvSpPr/>
            <p:nvPr/>
          </p:nvSpPr>
          <p:spPr>
            <a:xfrm>
              <a:off x="537972" y="303276"/>
              <a:ext cx="694944" cy="69646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274"/>
          <p:cNvSpPr/>
          <p:nvPr/>
        </p:nvSpPr>
        <p:spPr>
          <a:xfrm>
            <a:off x="5632703" y="1190244"/>
            <a:ext cx="3305810" cy="669290"/>
          </a:xfrm>
          <a:custGeom>
            <a:rect b="b" l="l" r="r" t="t"/>
            <a:pathLst>
              <a:path extrusionOk="0" h="669289" w="330580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74"/>
          <p:cNvSpPr txBox="1"/>
          <p:nvPr/>
        </p:nvSpPr>
        <p:spPr>
          <a:xfrm>
            <a:off x="6277102" y="1368374"/>
            <a:ext cx="2016760" cy="3003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Predictive Modeling</a:t>
            </a:r>
            <a:endParaRPr b="0" i="0" sz="1800" u="none" cap="none" strike="noStrike">
              <a:solidFill>
                <a:srgbClr val="000000"/>
              </a:solidFill>
              <a:latin typeface="Arial"/>
              <a:ea typeface="Arial"/>
              <a:cs typeface="Arial"/>
              <a:sym typeface="Arial"/>
            </a:endParaRPr>
          </a:p>
        </p:txBody>
      </p:sp>
      <p:sp>
        <p:nvSpPr>
          <p:cNvPr id="143" name="Google Shape;143;p274"/>
          <p:cNvSpPr txBox="1"/>
          <p:nvPr/>
        </p:nvSpPr>
        <p:spPr>
          <a:xfrm>
            <a:off x="6308597" y="2720086"/>
            <a:ext cx="1905000" cy="1603375"/>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Formulate a  statistical model to  forecast an  outcome using  relevant predictors</a:t>
            </a:r>
            <a:endParaRPr b="0" i="0" sz="1800" u="none" cap="none" strike="noStrike">
              <a:solidFill>
                <a:srgbClr val="000000"/>
              </a:solidFill>
              <a:latin typeface="Arial"/>
              <a:ea typeface="Arial"/>
              <a:cs typeface="Arial"/>
              <a:sym typeface="Arial"/>
            </a:endParaRPr>
          </a:p>
        </p:txBody>
      </p:sp>
      <p:sp>
        <p:nvSpPr>
          <p:cNvPr id="144" name="Google Shape;144;p274"/>
          <p:cNvSpPr/>
          <p:nvPr/>
        </p:nvSpPr>
        <p:spPr>
          <a:xfrm>
            <a:off x="0" y="1190244"/>
            <a:ext cx="3546475" cy="669290"/>
          </a:xfrm>
          <a:custGeom>
            <a:rect b="b" l="l" r="r" t="t"/>
            <a:pathLst>
              <a:path extrusionOk="0" h="669289" w="3546475">
                <a:moveTo>
                  <a:pt x="3211830" y="0"/>
                </a:moveTo>
                <a:lnTo>
                  <a:pt x="0" y="0"/>
                </a:lnTo>
                <a:lnTo>
                  <a:pt x="0" y="669035"/>
                </a:lnTo>
                <a:lnTo>
                  <a:pt x="3211830" y="669035"/>
                </a:lnTo>
                <a:lnTo>
                  <a:pt x="3546348" y="334517"/>
                </a:lnTo>
                <a:lnTo>
                  <a:pt x="3211830" y="0"/>
                </a:lnTo>
                <a:close/>
              </a:path>
            </a:pathLst>
          </a:custGeom>
          <a:solidFill>
            <a:srgbClr val="359E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74"/>
          <p:cNvSpPr txBox="1"/>
          <p:nvPr/>
        </p:nvSpPr>
        <p:spPr>
          <a:xfrm>
            <a:off x="955649" y="1368933"/>
            <a:ext cx="147002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Data Cleaning</a:t>
            </a:r>
            <a:endParaRPr b="0" i="0" sz="1800" u="none" cap="none" strike="noStrike">
              <a:solidFill>
                <a:srgbClr val="000000"/>
              </a:solidFill>
              <a:latin typeface="Arial"/>
              <a:ea typeface="Arial"/>
              <a:cs typeface="Arial"/>
              <a:sym typeface="Arial"/>
            </a:endParaRPr>
          </a:p>
        </p:txBody>
      </p:sp>
      <p:sp>
        <p:nvSpPr>
          <p:cNvPr id="146" name="Google Shape;146;p274"/>
          <p:cNvSpPr txBox="1"/>
          <p:nvPr/>
        </p:nvSpPr>
        <p:spPr>
          <a:xfrm>
            <a:off x="734059" y="2685750"/>
            <a:ext cx="2065655" cy="1288415"/>
          </a:xfrm>
          <a:prstGeom prst="rect">
            <a:avLst/>
          </a:prstGeom>
          <a:noFill/>
          <a:ln>
            <a:noFill/>
          </a:ln>
        </p:spPr>
        <p:txBody>
          <a:bodyPr anchorCtr="0" anchor="t" bIns="0" lIns="0" spcFirstLastPara="1" rIns="0" wrap="square" tIns="13325">
            <a:spAutoFit/>
          </a:bodyPr>
          <a:lstStyle/>
          <a:p>
            <a:pPr indent="0" lvl="0" marL="12700" marR="5080" rtl="0" algn="l">
              <a:lnSpc>
                <a:spcPct val="114999"/>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Understand the  structure of the  dataset and clean  data before analysis</a:t>
            </a:r>
            <a:endParaRPr b="0" i="0" sz="1800" u="none" cap="none" strike="noStrike">
              <a:solidFill>
                <a:srgbClr val="000000"/>
              </a:solidFill>
              <a:latin typeface="Arial"/>
              <a:ea typeface="Arial"/>
              <a:cs typeface="Arial"/>
              <a:sym typeface="Arial"/>
            </a:endParaRPr>
          </a:p>
        </p:txBody>
      </p:sp>
      <p:sp>
        <p:nvSpPr>
          <p:cNvPr id="147" name="Google Shape;147;p274"/>
          <p:cNvSpPr/>
          <p:nvPr/>
        </p:nvSpPr>
        <p:spPr>
          <a:xfrm>
            <a:off x="2944367" y="1190244"/>
            <a:ext cx="3305810" cy="669290"/>
          </a:xfrm>
          <a:custGeom>
            <a:rect b="b" l="l" r="r" t="t"/>
            <a:pathLst>
              <a:path extrusionOk="0" h="669289" w="3305810">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74"/>
          <p:cNvSpPr txBox="1"/>
          <p:nvPr/>
        </p:nvSpPr>
        <p:spPr>
          <a:xfrm>
            <a:off x="3742690" y="1368374"/>
            <a:ext cx="1710689" cy="3003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Data Exploration</a:t>
            </a:r>
            <a:endParaRPr b="0" i="0" sz="1800" u="none" cap="none" strike="noStrike">
              <a:solidFill>
                <a:srgbClr val="000000"/>
              </a:solidFill>
              <a:latin typeface="Arial"/>
              <a:ea typeface="Arial"/>
              <a:cs typeface="Arial"/>
              <a:sym typeface="Arial"/>
            </a:endParaRPr>
          </a:p>
        </p:txBody>
      </p:sp>
      <p:sp>
        <p:nvSpPr>
          <p:cNvPr id="149" name="Google Shape;149;p274"/>
          <p:cNvSpPr txBox="1"/>
          <p:nvPr/>
        </p:nvSpPr>
        <p:spPr>
          <a:xfrm>
            <a:off x="3626358" y="2659231"/>
            <a:ext cx="1993900" cy="1918970"/>
          </a:xfrm>
          <a:prstGeom prst="rect">
            <a:avLst/>
          </a:prstGeom>
          <a:noFill/>
          <a:ln>
            <a:noFill/>
          </a:ln>
        </p:spPr>
        <p:txBody>
          <a:bodyPr anchorCtr="0" anchor="t" bIns="0" lIns="0" spcFirstLastPara="1" rIns="0" wrap="square" tIns="12050">
            <a:spAutoFit/>
          </a:bodyPr>
          <a:lstStyle/>
          <a:p>
            <a:pPr indent="0" lvl="0" marL="12700" marR="5080" rtl="0" algn="l">
              <a:lnSpc>
                <a:spcPct val="114999"/>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Uncover initial  patterns,  characteristics, and  points of interest  using visual  exploration</a:t>
            </a:r>
            <a:endParaRPr b="0" i="0" sz="1800" u="none" cap="none" strike="noStrike">
              <a:solidFill>
                <a:srgbClr val="000000"/>
              </a:solidFill>
              <a:latin typeface="Arial"/>
              <a:ea typeface="Arial"/>
              <a:cs typeface="Arial"/>
              <a:sym typeface="Arial"/>
            </a:endParaRPr>
          </a:p>
        </p:txBody>
      </p:sp>
      <p:sp>
        <p:nvSpPr>
          <p:cNvPr id="150" name="Google Shape;150;p274"/>
          <p:cNvSpPr/>
          <p:nvPr/>
        </p:nvSpPr>
        <p:spPr>
          <a:xfrm>
            <a:off x="4454652" y="1927860"/>
            <a:ext cx="617220" cy="61569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74"/>
          <p:cNvSpPr/>
          <p:nvPr/>
        </p:nvSpPr>
        <p:spPr>
          <a:xfrm>
            <a:off x="7083552" y="1941576"/>
            <a:ext cx="527303" cy="52578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74"/>
          <p:cNvSpPr/>
          <p:nvPr/>
        </p:nvSpPr>
        <p:spPr>
          <a:xfrm>
            <a:off x="1232916" y="1941576"/>
            <a:ext cx="617220" cy="61569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2022-03-16T09:49:32Z</dcterms:created>
</cp:coreProperties>
</file>